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404" r:id="rId3"/>
    <p:sldId id="405" r:id="rId4"/>
    <p:sldId id="406" r:id="rId5"/>
    <p:sldId id="407" r:id="rId6"/>
    <p:sldId id="408" r:id="rId7"/>
    <p:sldId id="409" r:id="rId8"/>
    <p:sldId id="410" r:id="rId9"/>
    <p:sldId id="412" r:id="rId10"/>
    <p:sldId id="461" r:id="rId11"/>
    <p:sldId id="411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450" r:id="rId49"/>
    <p:sldId id="449" r:id="rId50"/>
    <p:sldId id="451" r:id="rId51"/>
    <p:sldId id="452" r:id="rId52"/>
    <p:sldId id="453" r:id="rId53"/>
    <p:sldId id="454" r:id="rId54"/>
    <p:sldId id="455" r:id="rId55"/>
    <p:sldId id="456" r:id="rId56"/>
    <p:sldId id="457" r:id="rId57"/>
    <p:sldId id="458" r:id="rId58"/>
    <p:sldId id="459" r:id="rId59"/>
    <p:sldId id="460" r:id="rId60"/>
    <p:sldId id="299" r:id="rId61"/>
    <p:sldId id="303" r:id="rId62"/>
    <p:sldId id="302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9" r:id="rId74"/>
    <p:sldId id="320" r:id="rId75"/>
    <p:sldId id="321" r:id="rId76"/>
    <p:sldId id="322" r:id="rId77"/>
    <p:sldId id="323" r:id="rId78"/>
    <p:sldId id="318" r:id="rId79"/>
    <p:sldId id="324" r:id="rId80"/>
    <p:sldId id="325" r:id="rId81"/>
    <p:sldId id="326" r:id="rId82"/>
    <p:sldId id="338" r:id="rId83"/>
    <p:sldId id="335" r:id="rId84"/>
    <p:sldId id="336" r:id="rId85"/>
    <p:sldId id="337" r:id="rId86"/>
    <p:sldId id="339" r:id="rId87"/>
    <p:sldId id="396" r:id="rId88"/>
    <p:sldId id="397" r:id="rId89"/>
    <p:sldId id="399" r:id="rId90"/>
    <p:sldId id="400" r:id="rId91"/>
    <p:sldId id="401" r:id="rId92"/>
    <p:sldId id="402" r:id="rId93"/>
    <p:sldId id="403" r:id="rId94"/>
    <p:sldId id="398" r:id="rId95"/>
  </p:sldIdLst>
  <p:sldSz cx="9144000" cy="6858000" type="screen4x3"/>
  <p:notesSz cx="7315200" cy="9601200"/>
  <p:defaultTextStyle>
    <a:defPPr>
      <a:defRPr lang="en-I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0000"/>
    <a:srgbClr val="D60093"/>
    <a:srgbClr val="006666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4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22.wmf"/><Relationship Id="rId1" Type="http://schemas.openxmlformats.org/officeDocument/2006/relationships/image" Target="../media/image59.wmf"/><Relationship Id="rId4" Type="http://schemas.openxmlformats.org/officeDocument/2006/relationships/image" Target="../media/image6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3E7DA8-61BB-4CDE-9932-5A43EA5F2978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663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6FB085-A349-41F8-8732-BF8AD6D5A16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4333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B0D590-B9F9-44C6-B1AF-78D7575CE83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19962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96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96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96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0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3810000" cy="190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51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A3FC06-CC6A-4984-B9F0-23B9D888BDA9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09272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52B511-E12E-4427-8585-CC28F468856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3006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F5230-59CD-48BD-9E20-B36FB4C0CA8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8529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8A6841-AF32-4ACB-8863-A77333B9946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269367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EE239-5906-4831-B946-C044F8C0761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0731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6C6F92-FD85-47D5-A4EA-7E308DCA7419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57844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B0DCA1-1D20-4ED1-901D-0B748775E43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89229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7FF76D-954C-48C2-8D08-17E726136BE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680672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AE98A6-D571-4177-9F79-5B695F8972E2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89897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smtClean="0"/>
              <a:t>Click to edit Master text styles</a:t>
            </a:r>
          </a:p>
          <a:p>
            <a:pPr lvl="1"/>
            <a:r>
              <a:rPr lang="en-IN" altLang="en-US" smtClean="0"/>
              <a:t>Second level</a:t>
            </a:r>
          </a:p>
          <a:p>
            <a:pPr lvl="2"/>
            <a:r>
              <a:rPr lang="en-IN" altLang="en-US" smtClean="0"/>
              <a:t>Third level</a:t>
            </a:r>
          </a:p>
          <a:p>
            <a:pPr lvl="3"/>
            <a:r>
              <a:rPr lang="en-IN" altLang="en-US" smtClean="0"/>
              <a:t>Fourth level</a:t>
            </a:r>
          </a:p>
          <a:p>
            <a:pPr lvl="4"/>
            <a:r>
              <a:rPr lang="en-IN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B56F9053-5F46-494C-99A3-0E633CD5C735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70" r:id="rId12"/>
    <p:sldLayoutId id="2147483771" r:id="rId13"/>
    <p:sldLayoutId id="2147483769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25.jpe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0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1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8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9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0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62.jpe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61.wmf"/><Relationship Id="rId5" Type="http://schemas.openxmlformats.org/officeDocument/2006/relationships/image" Target="../media/image59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60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jpe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91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95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29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106.wmf"/><Relationship Id="rId3" Type="http://schemas.openxmlformats.org/officeDocument/2006/relationships/image" Target="../media/image107.jpeg"/><Relationship Id="rId7" Type="http://schemas.openxmlformats.org/officeDocument/2006/relationships/image" Target="../media/image103.wmf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105.wmf"/><Relationship Id="rId5" Type="http://schemas.openxmlformats.org/officeDocument/2006/relationships/image" Target="../media/image102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04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36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37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38.bin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References</a:t>
            </a:r>
            <a:endParaRPr lang="en-IN" altLang="en-US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Donald A Neamen, </a:t>
            </a:r>
            <a:r>
              <a:rPr lang="en-US" altLang="en-US" sz="2800" i="1" smtClean="0"/>
              <a:t>Electronic Circuits-Analysis and Design </a:t>
            </a:r>
            <a:r>
              <a:rPr lang="en-US" altLang="en-US" sz="2800" smtClean="0">
                <a:solidFill>
                  <a:srgbClr val="FF0000"/>
                </a:solidFill>
              </a:rPr>
              <a:t>Text book</a:t>
            </a:r>
          </a:p>
          <a:p>
            <a:pPr eaLnBrk="1" hangingPunct="1"/>
            <a:r>
              <a:rPr lang="en-US" altLang="en-US" sz="2800" smtClean="0"/>
              <a:t>Sedra and Smith, </a:t>
            </a:r>
            <a:r>
              <a:rPr lang="en-US" altLang="en-US" sz="2800" i="1" smtClean="0"/>
              <a:t>Microelectronics</a:t>
            </a:r>
            <a:r>
              <a:rPr lang="en-US" altLang="en-US" sz="2800" smtClean="0"/>
              <a:t> </a:t>
            </a:r>
            <a:r>
              <a:rPr lang="en-US" altLang="en-US" sz="2800" smtClean="0">
                <a:solidFill>
                  <a:srgbClr val="FF0000"/>
                </a:solidFill>
              </a:rPr>
              <a:t>Text book (some portion).</a:t>
            </a:r>
          </a:p>
          <a:p>
            <a:pPr eaLnBrk="1" hangingPunct="1"/>
            <a:r>
              <a:rPr lang="en-US" altLang="en-US" sz="2800" smtClean="0"/>
              <a:t>Raza Vi,</a:t>
            </a:r>
            <a:r>
              <a:rPr lang="en-US" altLang="en-US" sz="2800" smtClean="0">
                <a:solidFill>
                  <a:srgbClr val="FF0000"/>
                </a:solidFill>
              </a:rPr>
              <a:t> </a:t>
            </a:r>
            <a:r>
              <a:rPr lang="en-US" altLang="en-US" sz="2800" i="1" smtClean="0"/>
              <a:t>Fundamentals of Microelectronics</a:t>
            </a:r>
            <a:r>
              <a:rPr lang="en-US" altLang="en-US" sz="2800" smtClean="0"/>
              <a:t>, </a:t>
            </a:r>
            <a:r>
              <a:rPr lang="en-US" altLang="en-US" sz="2800" smtClean="0">
                <a:solidFill>
                  <a:srgbClr val="003399"/>
                </a:solidFill>
              </a:rPr>
              <a:t>Reference book</a:t>
            </a:r>
          </a:p>
          <a:p>
            <a:pPr eaLnBrk="1" hangingPunct="1"/>
            <a:r>
              <a:rPr lang="en-US" altLang="en-US" sz="2800" smtClean="0"/>
              <a:t>Milliman and Halikas, </a:t>
            </a:r>
            <a:r>
              <a:rPr lang="en-US" altLang="en-US" sz="2800" i="1" smtClean="0"/>
              <a:t>Microelectronics</a:t>
            </a:r>
            <a:r>
              <a:rPr lang="en-US" altLang="en-US" sz="2800" smtClean="0"/>
              <a:t>, </a:t>
            </a:r>
            <a:r>
              <a:rPr lang="en-US" altLang="en-US" sz="2800" smtClean="0">
                <a:solidFill>
                  <a:srgbClr val="003399"/>
                </a:solidFill>
              </a:rPr>
              <a:t>Reference book</a:t>
            </a:r>
            <a:endParaRPr lang="en-IN" altLang="en-US" sz="2800" smtClean="0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nea2362X_05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8"/>
          <a:stretch>
            <a:fillRect/>
          </a:stretch>
        </p:blipFill>
        <p:spPr>
          <a:xfrm>
            <a:off x="4865319" y="1034696"/>
            <a:ext cx="4126281" cy="3003904"/>
          </a:xfrm>
          <a:prstGeom prst="rect">
            <a:avLst/>
          </a:prstGeom>
          <a:noFill/>
        </p:spPr>
      </p:pic>
      <p:pic>
        <p:nvPicPr>
          <p:cNvPr id="3" name="Picture 5" descr="nea2362X_05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5"/>
          <a:stretch>
            <a:fillRect/>
          </a:stretch>
        </p:blipFill>
        <p:spPr bwMode="auto">
          <a:xfrm>
            <a:off x="76200" y="1044752"/>
            <a:ext cx="4419600" cy="275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648200" y="381000"/>
            <a:ext cx="0" cy="533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 descr="nea2362X_050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5"/>
          <a:stretch/>
        </p:blipFill>
        <p:spPr>
          <a:xfrm>
            <a:off x="587828" y="3733800"/>
            <a:ext cx="3238591" cy="2644372"/>
          </a:xfrm>
          <a:prstGeom prst="rect">
            <a:avLst/>
          </a:prstGeom>
          <a:noFill/>
        </p:spPr>
      </p:pic>
      <p:pic>
        <p:nvPicPr>
          <p:cNvPr id="7" name="Picture 9" descr="nea2362X_050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47"/>
          <a:stretch/>
        </p:blipFill>
        <p:spPr>
          <a:xfrm>
            <a:off x="5105400" y="4039652"/>
            <a:ext cx="3276600" cy="259793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94336" y="22860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err="1" smtClean="0">
                <a:solidFill>
                  <a:srgbClr val="0033CC"/>
                </a:solidFill>
              </a:rPr>
              <a:t>npn</a:t>
            </a:r>
            <a:endParaRPr lang="en-IN" dirty="0">
              <a:solidFill>
                <a:srgbClr val="0033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6646" y="22859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err="1" smtClean="0">
                <a:solidFill>
                  <a:srgbClr val="0033CC"/>
                </a:solidFill>
              </a:rPr>
              <a:t>pnp</a:t>
            </a:r>
            <a:endParaRPr lang="en-IN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6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04-BJT_Holes_and_Electr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305800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 Box 5"/>
          <p:cNvSpPr txBox="1">
            <a:spLocks noChangeArrowheads="1"/>
          </p:cNvSpPr>
          <p:nvPr/>
        </p:nvSpPr>
        <p:spPr bwMode="auto">
          <a:xfrm>
            <a:off x="6003925" y="1865313"/>
            <a:ext cx="1085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Collector</a:t>
            </a:r>
            <a:endParaRPr lang="en-IN" altLang="en-US" sz="1800">
              <a:solidFill>
                <a:srgbClr val="FF0000"/>
              </a:solidFill>
            </a:endParaRPr>
          </a:p>
        </p:txBody>
      </p:sp>
      <p:sp>
        <p:nvSpPr>
          <p:cNvPr id="58372" name="Text Box 6"/>
          <p:cNvSpPr txBox="1">
            <a:spLocks noChangeArrowheads="1"/>
          </p:cNvSpPr>
          <p:nvPr/>
        </p:nvSpPr>
        <p:spPr bwMode="auto">
          <a:xfrm>
            <a:off x="6019800" y="2362200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Base</a:t>
            </a:r>
            <a:endParaRPr lang="en-IN" altLang="en-US" sz="1800">
              <a:solidFill>
                <a:srgbClr val="FF0000"/>
              </a:solidFill>
            </a:endParaRPr>
          </a:p>
        </p:txBody>
      </p:sp>
      <p:sp>
        <p:nvSpPr>
          <p:cNvPr id="58373" name="Text Box 7"/>
          <p:cNvSpPr txBox="1">
            <a:spLocks noChangeArrowheads="1"/>
          </p:cNvSpPr>
          <p:nvPr/>
        </p:nvSpPr>
        <p:spPr bwMode="auto">
          <a:xfrm>
            <a:off x="5257800" y="3429000"/>
            <a:ext cx="90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Emitter</a:t>
            </a:r>
            <a:endParaRPr lang="en-IN" altLang="en-US" sz="1800">
              <a:solidFill>
                <a:srgbClr val="FF0000"/>
              </a:solidFill>
            </a:endParaRPr>
          </a:p>
        </p:txBody>
      </p:sp>
      <p:sp>
        <p:nvSpPr>
          <p:cNvPr id="58374" name="Text Box 8"/>
          <p:cNvSpPr txBox="1">
            <a:spLocks noChangeArrowheads="1"/>
          </p:cNvSpPr>
          <p:nvPr/>
        </p:nvSpPr>
        <p:spPr bwMode="auto">
          <a:xfrm>
            <a:off x="1371600" y="5486400"/>
            <a:ext cx="7227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6666"/>
                </a:solidFill>
                <a:latin typeface="Cambria" pitchFamily="18" charset="0"/>
              </a:rPr>
              <a:t>Movement of electrons and holes in npn transistor</a:t>
            </a:r>
            <a:endParaRPr lang="en-IN" altLang="en-US" sz="2400" b="1">
              <a:solidFill>
                <a:srgbClr val="006666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458200" cy="914400"/>
          </a:xfrm>
        </p:spPr>
        <p:txBody>
          <a:bodyPr/>
          <a:lstStyle/>
          <a:p>
            <a:pPr algn="l"/>
            <a:r>
              <a:rPr lang="en-US" altLang="en-US" sz="3600" smtClean="0">
                <a:latin typeface="Cambria" pitchFamily="18" charset="0"/>
              </a:rPr>
              <a:t>Circuit Symbols and Current Conventions</a:t>
            </a:r>
            <a:r>
              <a:rPr lang="en-US" altLang="en-US" sz="3600" smtClean="0"/>
              <a:t> </a:t>
            </a:r>
          </a:p>
        </p:txBody>
      </p:sp>
      <p:pic>
        <p:nvPicPr>
          <p:cNvPr id="60419" name="Picture 8" descr="nea2362X_0508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9"/>
          <a:stretch>
            <a:fillRect/>
          </a:stretch>
        </p:blipFill>
        <p:spPr>
          <a:xfrm>
            <a:off x="457200" y="1931988"/>
            <a:ext cx="3657600" cy="3325812"/>
          </a:xfrm>
          <a:noFill/>
        </p:spPr>
      </p:pic>
      <p:pic>
        <p:nvPicPr>
          <p:cNvPr id="60420" name="Picture 9" descr="nea2362X_050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6"/>
          <a:stretch>
            <a:fillRect/>
          </a:stretch>
        </p:blipFill>
        <p:spPr>
          <a:xfrm>
            <a:off x="4724400" y="1919288"/>
            <a:ext cx="3733800" cy="33385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4"/>
          <p:cNvSpPr>
            <a:spLocks noGrp="1"/>
          </p:cNvSpPr>
          <p:nvPr>
            <p:ph type="title"/>
          </p:nvPr>
        </p:nvSpPr>
        <p:spPr>
          <a:xfrm>
            <a:off x="3276600" y="0"/>
            <a:ext cx="5867400" cy="609600"/>
          </a:xfrm>
        </p:spPr>
        <p:txBody>
          <a:bodyPr/>
          <a:lstStyle/>
          <a:p>
            <a:pPr algn="r"/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Common emitter current gain</a:t>
            </a:r>
          </a:p>
        </p:txBody>
      </p:sp>
      <p:sp>
        <p:nvSpPr>
          <p:cNvPr id="61443" name="Text Placeholder 5"/>
          <p:cNvSpPr>
            <a:spLocks noGrp="1"/>
          </p:cNvSpPr>
          <p:nvPr>
            <p:ph type="body" sz="half" idx="1"/>
          </p:nvPr>
        </p:nvSpPr>
        <p:spPr>
          <a:xfrm>
            <a:off x="0" y="685800"/>
            <a:ext cx="7924800" cy="3810000"/>
          </a:xfrm>
        </p:spPr>
        <p:txBody>
          <a:bodyPr/>
          <a:lstStyle/>
          <a:p>
            <a:r>
              <a:rPr lang="en-US" altLang="en-US" sz="2800" smtClean="0">
                <a:latin typeface="Times New Roman" pitchFamily="18" charset="0"/>
                <a:cs typeface="Times New Roman" pitchFamily="18" charset="0"/>
              </a:rPr>
              <a:t>Defined as ratio of collector and base current</a:t>
            </a:r>
          </a:p>
          <a:p>
            <a:pPr>
              <a:buFontTx/>
              <a:buNone/>
            </a:pPr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Key parameter</a:t>
            </a:r>
          </a:p>
          <a:p>
            <a:pPr lvl="1"/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Assumed as constant for any given transistor</a:t>
            </a:r>
          </a:p>
          <a:p>
            <a:pPr lvl="2"/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50&lt;</a:t>
            </a:r>
            <a:r>
              <a:rPr lang="en-US" altLang="en-US" i="1" smtClean="0">
                <a:latin typeface="Symbol" pitchFamily="18" charset="2"/>
                <a:cs typeface="Times New Roman" pitchFamily="18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&lt;300</a:t>
            </a:r>
          </a:p>
          <a:p>
            <a:pPr lvl="2"/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Highly dependent on fabrication</a:t>
            </a:r>
          </a:p>
        </p:txBody>
      </p:sp>
      <p:graphicFrame>
        <p:nvGraphicFramePr>
          <p:cNvPr id="1116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205059"/>
              </p:ext>
            </p:extLst>
          </p:nvPr>
        </p:nvGraphicFramePr>
        <p:xfrm>
          <a:off x="565150" y="1295400"/>
          <a:ext cx="11112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Equation" r:id="rId3" imgW="444307" imgH="431613" progId="Equation.3">
                  <p:embed/>
                </p:oleObj>
              </mc:Choice>
              <mc:Fallback>
                <p:oleObj name="Equation" r:id="rId3" imgW="444307" imgH="43161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1295400"/>
                        <a:ext cx="11112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5" name="Picture 5" descr="nea2362X_05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22" b="5882"/>
          <a:stretch>
            <a:fillRect/>
          </a:stretch>
        </p:blipFill>
        <p:spPr bwMode="auto">
          <a:xfrm>
            <a:off x="5715000" y="4010025"/>
            <a:ext cx="3290888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3" descr="C:\Users\ACER\Desktop\nea2362X_050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"/>
          <a:stretch>
            <a:fillRect/>
          </a:stretch>
        </p:blipFill>
        <p:spPr bwMode="auto">
          <a:xfrm>
            <a:off x="685800" y="4419600"/>
            <a:ext cx="3048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 sz="3600" smtClean="0">
                <a:solidFill>
                  <a:srgbClr val="003399"/>
                </a:solidFill>
                <a:latin typeface="Cambria" pitchFamily="18" charset="0"/>
              </a:rPr>
              <a:t>Current Relationships</a:t>
            </a:r>
          </a:p>
        </p:txBody>
      </p:sp>
      <p:graphicFrame>
        <p:nvGraphicFramePr>
          <p:cNvPr id="62467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838200" y="1676400"/>
          <a:ext cx="24384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Equation" r:id="rId3" imgW="812447" imgH="1320227" progId="Equation.3">
                  <p:embed/>
                </p:oleObj>
              </mc:Choice>
              <mc:Fallback>
                <p:oleObj name="Equation" r:id="rId3" imgW="812447" imgH="132022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43840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5"/>
          <p:cNvGraphicFramePr>
            <a:graphicFrameLocks noChangeAspect="1"/>
          </p:cNvGraphicFramePr>
          <p:nvPr/>
        </p:nvGraphicFramePr>
        <p:xfrm>
          <a:off x="3352800" y="3810000"/>
          <a:ext cx="18669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Equation" r:id="rId5" imgW="622030" imgH="660113" progId="Equation.3">
                  <p:embed/>
                </p:oleObj>
              </mc:Choice>
              <mc:Fallback>
                <p:oleObj name="Equation" r:id="rId5" imgW="622030" imgH="6601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810000"/>
                        <a:ext cx="18669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 sz="3200" dirty="0" smtClean="0">
                <a:solidFill>
                  <a:srgbClr val="003399"/>
                </a:solidFill>
                <a:latin typeface="Cambria" pitchFamily="18" charset="0"/>
              </a:rPr>
              <a:t>Common-Emitter Configurations</a:t>
            </a:r>
          </a:p>
        </p:txBody>
      </p:sp>
      <p:pic>
        <p:nvPicPr>
          <p:cNvPr id="63491" name="Picture 5" descr="nea2362X_05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72" b="5882"/>
          <a:stretch/>
        </p:blipFill>
        <p:spPr bwMode="auto">
          <a:xfrm>
            <a:off x="79957" y="914400"/>
            <a:ext cx="6056086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000" y="3886200"/>
            <a:ext cx="5105400" cy="280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52800" y="3516868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0033CC"/>
                </a:solidFill>
              </a:rPr>
              <a:t>True for active region only</a:t>
            </a:r>
            <a:endParaRPr lang="en-IN" sz="2000" b="1" dirty="0">
              <a:solidFill>
                <a:srgbClr val="0033C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 sz="3600" smtClean="0">
                <a:solidFill>
                  <a:srgbClr val="003399"/>
                </a:solidFill>
                <a:latin typeface="Cambria" pitchFamily="18" charset="0"/>
              </a:rPr>
              <a:t>Common-Base Configuration</a:t>
            </a:r>
          </a:p>
        </p:txBody>
      </p:sp>
      <p:pic>
        <p:nvPicPr>
          <p:cNvPr id="64515" name="Picture 3" descr="nea2362X_05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6"/>
          <a:stretch>
            <a:fillRect/>
          </a:stretch>
        </p:blipFill>
        <p:spPr>
          <a:xfrm>
            <a:off x="304800" y="1066800"/>
            <a:ext cx="4267200" cy="4724400"/>
          </a:xfrm>
          <a:noFill/>
        </p:spPr>
      </p:pic>
      <p:sp>
        <p:nvSpPr>
          <p:cNvPr id="64516" name="TextBox 3"/>
          <p:cNvSpPr txBox="1">
            <a:spLocks noChangeArrowheads="1"/>
          </p:cNvSpPr>
          <p:nvPr/>
        </p:nvSpPr>
        <p:spPr bwMode="auto">
          <a:xfrm>
            <a:off x="4876800" y="1752600"/>
            <a:ext cx="3875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 Current source provide emitter current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/>
          <a:lstStyle/>
          <a:p>
            <a:r>
              <a:rPr lang="en-US" altLang="en-US" sz="2400" smtClean="0">
                <a:solidFill>
                  <a:srgbClr val="003399"/>
                </a:solidFill>
                <a:latin typeface="Cambria" pitchFamily="18" charset="0"/>
              </a:rPr>
              <a:t>Current-Voltage Characteristics of a Common-Base Circuit</a:t>
            </a:r>
          </a:p>
        </p:txBody>
      </p:sp>
      <p:pic>
        <p:nvPicPr>
          <p:cNvPr id="65539" name="Picture 3" descr="nea2362X_05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0" b="4395"/>
          <a:stretch>
            <a:fillRect/>
          </a:stretch>
        </p:blipFill>
        <p:spPr>
          <a:xfrm>
            <a:off x="0" y="914400"/>
            <a:ext cx="6248400" cy="4495800"/>
          </a:xfrm>
          <a:noFill/>
        </p:spPr>
      </p:pic>
      <p:sp>
        <p:nvSpPr>
          <p:cNvPr id="65540" name="TextBox 3"/>
          <p:cNvSpPr txBox="1">
            <a:spLocks noChangeArrowheads="1"/>
          </p:cNvSpPr>
          <p:nvPr/>
        </p:nvSpPr>
        <p:spPr bwMode="auto">
          <a:xfrm>
            <a:off x="457200" y="5638800"/>
            <a:ext cx="81772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/>
              <a:t> B-C/C-B  junction forward biased, transistor no longer in forward active mode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/>
              <a:t> B-C/C-B, reverse biased, </a:t>
            </a:r>
            <a:r>
              <a:rPr lang="en-US" altLang="en-US" sz="1800" i="1"/>
              <a:t>i</a:t>
            </a:r>
            <a:r>
              <a:rPr lang="en-US" altLang="en-US" sz="1800" baseline="-25000"/>
              <a:t>c</a:t>
            </a:r>
            <a:r>
              <a:rPr lang="en-US" altLang="en-US" sz="1800"/>
              <a:t> ~ </a:t>
            </a:r>
            <a:r>
              <a:rPr lang="en-US" altLang="en-US" sz="1800" i="1"/>
              <a:t>i</a:t>
            </a:r>
            <a:r>
              <a:rPr lang="en-US" altLang="en-US" sz="1800" baseline="-25000"/>
              <a:t>E</a:t>
            </a:r>
            <a:endParaRPr lang="en-US" altLang="en-US" sz="1800"/>
          </a:p>
          <a:p>
            <a:pPr eaLnBrk="1" hangingPunct="1">
              <a:spcBef>
                <a:spcPct val="0"/>
              </a:spcBef>
            </a:pPr>
            <a:r>
              <a:rPr lang="en-US" altLang="en-US" sz="1800"/>
              <a:t> common-base: ideal constant current-source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en-US" altLang="en-US" sz="2800" smtClean="0">
                <a:solidFill>
                  <a:srgbClr val="003399"/>
                </a:solidFill>
                <a:latin typeface="Cambria" pitchFamily="18" charset="0"/>
              </a:rPr>
              <a:t>Current-Voltage Characteristics of a Common-Emitter Circuit</a:t>
            </a:r>
          </a:p>
        </p:txBody>
      </p:sp>
      <p:pic>
        <p:nvPicPr>
          <p:cNvPr id="66563" name="Picture 3" descr="nea2362X_051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"/>
          <a:stretch>
            <a:fillRect/>
          </a:stretch>
        </p:blipFill>
        <p:spPr>
          <a:xfrm>
            <a:off x="76200" y="1524000"/>
            <a:ext cx="6019800" cy="4419600"/>
          </a:xfrm>
          <a:noFill/>
        </p:spPr>
      </p:pic>
      <p:sp>
        <p:nvSpPr>
          <p:cNvPr id="66564" name="TextBox 3"/>
          <p:cNvSpPr txBox="1">
            <a:spLocks noChangeArrowheads="1"/>
          </p:cNvSpPr>
          <p:nvPr/>
        </p:nvSpPr>
        <p:spPr bwMode="auto">
          <a:xfrm>
            <a:off x="6477000" y="2133600"/>
            <a:ext cx="1619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/>
              <a:t>V</a:t>
            </a:r>
            <a:r>
              <a:rPr lang="en-US" altLang="en-US" sz="1800" baseline="-25000"/>
              <a:t>CE</a:t>
            </a:r>
            <a:r>
              <a:rPr lang="en-US" altLang="en-US" sz="1800"/>
              <a:t> ≥ </a:t>
            </a:r>
            <a:r>
              <a:rPr lang="en-US" altLang="en-US" sz="1800" i="1"/>
              <a:t>V</a:t>
            </a:r>
            <a:r>
              <a:rPr lang="en-US" altLang="en-US" sz="1800" baseline="-25000"/>
              <a:t>BE </a:t>
            </a:r>
            <a:r>
              <a:rPr lang="en-US" altLang="en-US" sz="1800"/>
              <a:t>(on)</a:t>
            </a:r>
            <a:endParaRPr lang="en-US" altLang="en-US" sz="1800" baseline="-25000"/>
          </a:p>
        </p:txBody>
      </p:sp>
      <p:sp>
        <p:nvSpPr>
          <p:cNvPr id="66565" name="TextBox 4"/>
          <p:cNvSpPr txBox="1">
            <a:spLocks noChangeArrowheads="1"/>
          </p:cNvSpPr>
          <p:nvPr/>
        </p:nvSpPr>
        <p:spPr bwMode="auto">
          <a:xfrm>
            <a:off x="6096000" y="2743200"/>
            <a:ext cx="30130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itchFamily="18" charset="0"/>
                <a:cs typeface="Times New Roman" pitchFamily="18" charset="0"/>
              </a:rPr>
              <a:t>Finite slope to the curves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1800" i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due to base-width modulation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    - observed by J.M. Early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    - called as </a:t>
            </a:r>
            <a:r>
              <a:rPr lang="en-US" altLang="en-US" sz="1800" i="1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Early effect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4" descr="nea2362X_0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5"/>
          <a:stretch>
            <a:fillRect/>
          </a:stretch>
        </p:blipFill>
        <p:spPr bwMode="auto">
          <a:xfrm>
            <a:off x="0" y="762000"/>
            <a:ext cx="4343400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5" descr="nea2362X_05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"/>
          <a:stretch>
            <a:fillRect/>
          </a:stretch>
        </p:blipFill>
        <p:spPr bwMode="auto">
          <a:xfrm>
            <a:off x="4419600" y="812800"/>
            <a:ext cx="4495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304800" y="4876800"/>
            <a:ext cx="23225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b="1" i="1" dirty="0">
                <a:solidFill>
                  <a:srgbClr val="003399"/>
                </a:solidFill>
                <a:latin typeface="+mn-lt"/>
              </a:rPr>
              <a:t>Common-base</a:t>
            </a:r>
            <a:endParaRPr lang="en-IN" sz="2400" b="1" i="1" dirty="0">
              <a:solidFill>
                <a:srgbClr val="003399"/>
              </a:solidFill>
              <a:latin typeface="+mn-lt"/>
            </a:endParaRP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5562600" y="4800600"/>
            <a:ext cx="281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400" b="1" i="1" dirty="0">
                <a:solidFill>
                  <a:srgbClr val="003399"/>
                </a:solidFill>
                <a:latin typeface="+mn-lt"/>
              </a:rPr>
              <a:t>Common-emitter</a:t>
            </a:r>
            <a:endParaRPr lang="en-IN" sz="2400" b="1" i="1" dirty="0">
              <a:solidFill>
                <a:srgbClr val="003399"/>
              </a:solidFill>
              <a:latin typeface="+mn-lt"/>
            </a:endParaRPr>
          </a:p>
        </p:txBody>
      </p:sp>
      <p:sp>
        <p:nvSpPr>
          <p:cNvPr id="67590" name="Line 9"/>
          <p:cNvSpPr>
            <a:spLocks noChangeShapeType="1"/>
          </p:cNvSpPr>
          <p:nvPr/>
        </p:nvSpPr>
        <p:spPr bwMode="auto">
          <a:xfrm flipV="1">
            <a:off x="67818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591" name="Line 10"/>
          <p:cNvSpPr>
            <a:spLocks noChangeShapeType="1"/>
          </p:cNvSpPr>
          <p:nvPr/>
        </p:nvSpPr>
        <p:spPr bwMode="auto">
          <a:xfrm flipV="1">
            <a:off x="1524000" y="4038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153400" cy="5181600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Discuss the physical structure and operation of the bipolar junction transistor.</a:t>
            </a:r>
          </a:p>
          <a:p>
            <a:pPr>
              <a:spcAft>
                <a:spcPct val="20000"/>
              </a:spcAft>
            </a:pP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Understand the dc analysis and design techniques of bipolar transistor circuits.</a:t>
            </a:r>
          </a:p>
          <a:p>
            <a:pPr>
              <a:spcAft>
                <a:spcPct val="20000"/>
              </a:spcAft>
            </a:pP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Investigate various dc biasing schemes of bipolar transistor circuits, including integrated circuit biasing.</a:t>
            </a:r>
          </a:p>
        </p:txBody>
      </p:sp>
      <p:sp>
        <p:nvSpPr>
          <p:cNvPr id="51203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BJT: Bipolar Junction Transistor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533400"/>
          </a:xfrm>
        </p:spPr>
        <p:txBody>
          <a:bodyPr/>
          <a:lstStyle/>
          <a:p>
            <a:r>
              <a:rPr lang="en-US" altLang="en-US" sz="3200" smtClean="0">
                <a:solidFill>
                  <a:srgbClr val="003399"/>
                </a:solidFill>
                <a:latin typeface="Cambria" pitchFamily="18" charset="0"/>
              </a:rPr>
              <a:t>Early Voltage/Finite Output Resistance</a:t>
            </a:r>
          </a:p>
        </p:txBody>
      </p:sp>
      <p:pic>
        <p:nvPicPr>
          <p:cNvPr id="68611" name="Picture 3" descr="nea2362X_051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6"/>
          <a:stretch>
            <a:fillRect/>
          </a:stretch>
        </p:blipFill>
        <p:spPr>
          <a:xfrm>
            <a:off x="609600" y="990600"/>
            <a:ext cx="7620000" cy="3954463"/>
          </a:xfrm>
          <a:noFill/>
        </p:spPr>
      </p:pic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381000" y="5105400"/>
          <a:ext cx="38862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3" name="Equation" r:id="rId4" imgW="1295400" imgH="482600" progId="Equation.3">
                  <p:embed/>
                </p:oleObj>
              </mc:Choice>
              <mc:Fallback>
                <p:oleObj name="Equation" r:id="rId4" imgW="12954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105400"/>
                        <a:ext cx="38862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4991100" y="5067300"/>
          <a:ext cx="32004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4" name="Equation" r:id="rId6" imgW="1066800" imgH="508000" progId="Equation.3">
                  <p:embed/>
                </p:oleObj>
              </mc:Choice>
              <mc:Fallback>
                <p:oleObj name="Equation" r:id="rId6" imgW="1066800" imgH="508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5067300"/>
                        <a:ext cx="32004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0" name="Object 6"/>
          <p:cNvGraphicFramePr>
            <a:graphicFrameLocks noChangeAspect="1"/>
          </p:cNvGraphicFramePr>
          <p:nvPr/>
        </p:nvGraphicFramePr>
        <p:xfrm>
          <a:off x="1162050" y="1562100"/>
          <a:ext cx="1485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5" name="Equation" r:id="rId8" imgW="495085" imgH="431613" progId="Equation.3">
                  <p:embed/>
                </p:oleObj>
              </mc:Choice>
              <mc:Fallback>
                <p:oleObj name="Equation" r:id="rId8" imgW="495085" imgH="4316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1562100"/>
                        <a:ext cx="14859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>
                <a:solidFill>
                  <a:srgbClr val="0033CC"/>
                </a:solidFill>
                <a:latin typeface="Cambria" pitchFamily="18" charset="0"/>
              </a:rPr>
              <a:t>DC analysis of transistor circuits</a:t>
            </a:r>
            <a:endParaRPr lang="en-IN" altLang="en-US" sz="3600" smtClean="0">
              <a:solidFill>
                <a:srgbClr val="0033CC"/>
              </a:solidFill>
              <a:latin typeface="Cambria" pitchFamily="18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smtClean="0">
                <a:latin typeface="Cambria" pitchFamily="18" charset="0"/>
              </a:rPr>
              <a:t>Use of piecewise linear model of pn junction</a:t>
            </a:r>
          </a:p>
          <a:p>
            <a:r>
              <a:rPr lang="en-US" altLang="en-US" sz="2800" smtClean="0">
                <a:latin typeface="Cambria" pitchFamily="18" charset="0"/>
              </a:rPr>
              <a:t>Assume transistor in forward active mode</a:t>
            </a:r>
          </a:p>
          <a:p>
            <a:r>
              <a:rPr lang="en-US" altLang="en-US" sz="2800" smtClean="0">
                <a:latin typeface="Cambria" pitchFamily="18" charset="0"/>
              </a:rPr>
              <a:t>Common emitter configuration</a:t>
            </a:r>
          </a:p>
          <a:p>
            <a:r>
              <a:rPr lang="en-US" altLang="en-US" sz="2800" i="1" smtClean="0">
                <a:latin typeface="Cambria" pitchFamily="18" charset="0"/>
              </a:rPr>
              <a:t>V</a:t>
            </a:r>
            <a:r>
              <a:rPr lang="en-US" altLang="en-US" sz="2800" baseline="-25000" smtClean="0">
                <a:latin typeface="Cambria" pitchFamily="18" charset="0"/>
              </a:rPr>
              <a:t>CE</a:t>
            </a:r>
            <a:r>
              <a:rPr lang="en-US" altLang="en-US" sz="2800" smtClean="0">
                <a:latin typeface="Cambria" pitchFamily="18" charset="0"/>
              </a:rPr>
              <a:t>&gt;</a:t>
            </a:r>
            <a:r>
              <a:rPr lang="en-US" altLang="en-US" sz="2800" i="1" smtClean="0">
                <a:latin typeface="Cambria" pitchFamily="18" charset="0"/>
              </a:rPr>
              <a:t>V</a:t>
            </a:r>
            <a:r>
              <a:rPr lang="en-US" altLang="en-US" sz="2800" baseline="-25000" smtClean="0">
                <a:latin typeface="Cambria" pitchFamily="18" charset="0"/>
              </a:rPr>
              <a:t>BE</a:t>
            </a:r>
            <a:r>
              <a:rPr lang="en-US" altLang="en-US" sz="2800" smtClean="0">
                <a:latin typeface="Cambria" pitchFamily="18" charset="0"/>
              </a:rPr>
              <a:t> (on)</a:t>
            </a:r>
            <a:endParaRPr lang="en-IN" altLang="en-US" sz="2800" smtClean="0"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534400" cy="533400"/>
          </a:xfrm>
        </p:spPr>
        <p:txBody>
          <a:bodyPr/>
          <a:lstStyle/>
          <a:p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DC Equivalent Circuit for npn Common Emitter</a:t>
            </a:r>
          </a:p>
        </p:txBody>
      </p:sp>
      <p:pic>
        <p:nvPicPr>
          <p:cNvPr id="70659" name="Picture 3" descr="nea2362X_051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4"/>
          <a:stretch>
            <a:fillRect/>
          </a:stretch>
        </p:blipFill>
        <p:spPr>
          <a:xfrm>
            <a:off x="228600" y="1189038"/>
            <a:ext cx="8686800" cy="4221162"/>
          </a:xfr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4" descr="nea2362X_05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2"/>
          <a:stretch>
            <a:fillRect/>
          </a:stretch>
        </p:blipFill>
        <p:spPr bwMode="auto">
          <a:xfrm>
            <a:off x="381000" y="152400"/>
            <a:ext cx="8077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5"/>
          <p:cNvSpPr txBox="1">
            <a:spLocks noChangeArrowheads="1"/>
          </p:cNvSpPr>
          <p:nvPr/>
        </p:nvSpPr>
        <p:spPr bwMode="auto">
          <a:xfrm>
            <a:off x="212725" y="112713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Example 1.</a:t>
            </a:r>
            <a:endParaRPr lang="en-IN" altLang="en-US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685800"/>
          </a:xfrm>
          <a:noFill/>
        </p:spPr>
        <p:txBody>
          <a:bodyPr/>
          <a:lstStyle/>
          <a:p>
            <a:pPr algn="l"/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DC Equivalent Circuit for pnp Common Emitter</a:t>
            </a:r>
          </a:p>
        </p:txBody>
      </p:sp>
      <p:pic>
        <p:nvPicPr>
          <p:cNvPr id="72707" name="Picture 3" descr="nea2362X_052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5"/>
          <a:stretch>
            <a:fillRect/>
          </a:stretch>
        </p:blipFill>
        <p:spPr>
          <a:xfrm>
            <a:off x="457200" y="1219200"/>
            <a:ext cx="8229600" cy="4114800"/>
          </a:xfr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410200" y="0"/>
            <a:ext cx="3733800" cy="838200"/>
          </a:xfrm>
        </p:spPr>
        <p:txBody>
          <a:bodyPr/>
          <a:lstStyle/>
          <a:p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Load Line</a:t>
            </a:r>
          </a:p>
        </p:txBody>
      </p:sp>
      <p:pic>
        <p:nvPicPr>
          <p:cNvPr id="73731" name="Picture 3" descr="nea2362X_052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2"/>
          <a:stretch>
            <a:fillRect/>
          </a:stretch>
        </p:blipFill>
        <p:spPr>
          <a:xfrm>
            <a:off x="457200" y="1295400"/>
            <a:ext cx="8153400" cy="4953000"/>
          </a:xfrm>
          <a:noFill/>
        </p:spPr>
      </p:pic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381000" y="838200"/>
            <a:ext cx="791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D60093"/>
                </a:solidFill>
              </a:rPr>
              <a:t>Helps to visualize the characteristics of a transistor circuit</a:t>
            </a:r>
            <a:endParaRPr lang="en-IN" altLang="en-US" sz="2400" i="1">
              <a:solidFill>
                <a:srgbClr val="D6009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algn="r"/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Saturation mode</a:t>
            </a:r>
            <a:endParaRPr lang="en-IN" altLang="en-US" sz="3200" b="1" smtClean="0">
              <a:solidFill>
                <a:srgbClr val="0033CC"/>
              </a:solidFill>
              <a:latin typeface="Cambria" pitchFamily="18" charset="0"/>
            </a:endParaRPr>
          </a:p>
        </p:txBody>
      </p:sp>
      <p:pic>
        <p:nvPicPr>
          <p:cNvPr id="74755" name="Picture 4" descr="nea2362X_05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5" b="12700"/>
          <a:stretch>
            <a:fillRect/>
          </a:stretch>
        </p:blipFill>
        <p:spPr bwMode="auto">
          <a:xfrm>
            <a:off x="0" y="914400"/>
            <a:ext cx="561816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Text Box 5"/>
          <p:cNvSpPr txBox="1">
            <a:spLocks noChangeArrowheads="1"/>
          </p:cNvSpPr>
          <p:nvPr/>
        </p:nvSpPr>
        <p:spPr bwMode="auto">
          <a:xfrm>
            <a:off x="5715000" y="1905000"/>
            <a:ext cx="2874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solidFill>
                  <a:srgbClr val="D60093"/>
                </a:solidFill>
                <a:latin typeface="Times New Roman" pitchFamily="18" charset="0"/>
              </a:rPr>
              <a:t>V</a:t>
            </a:r>
            <a:r>
              <a:rPr lang="en-US" altLang="en-US" sz="2000" baseline="-25000">
                <a:solidFill>
                  <a:srgbClr val="D60093"/>
                </a:solidFill>
                <a:latin typeface="Times New Roman" pitchFamily="18" charset="0"/>
              </a:rPr>
              <a:t>BB</a:t>
            </a:r>
            <a:r>
              <a:rPr lang="en-US" altLang="en-US" sz="2000">
                <a:solidFill>
                  <a:srgbClr val="D60093"/>
                </a:solidFill>
                <a:latin typeface="Times New Roman" pitchFamily="18" charset="0"/>
              </a:rPr>
              <a:t>            </a:t>
            </a:r>
            <a:r>
              <a:rPr lang="en-US" altLang="en-US" sz="2000" i="1">
                <a:solidFill>
                  <a:srgbClr val="D60093"/>
                </a:solidFill>
                <a:latin typeface="Times New Roman" pitchFamily="18" charset="0"/>
              </a:rPr>
              <a:t>I</a:t>
            </a:r>
            <a:r>
              <a:rPr lang="en-US" altLang="en-US" sz="2000" baseline="-25000">
                <a:solidFill>
                  <a:srgbClr val="D60093"/>
                </a:solidFill>
                <a:latin typeface="Times New Roman" pitchFamily="18" charset="0"/>
              </a:rPr>
              <a:t>B</a:t>
            </a:r>
            <a:r>
              <a:rPr lang="en-US" altLang="en-US" sz="2000">
                <a:solidFill>
                  <a:srgbClr val="D60093"/>
                </a:solidFill>
                <a:latin typeface="Times New Roman" pitchFamily="18" charset="0"/>
              </a:rPr>
              <a:t>        Q-point </a:t>
            </a:r>
            <a:endParaRPr lang="en-IN" altLang="en-US" sz="2000">
              <a:solidFill>
                <a:srgbClr val="D60093"/>
              </a:solidFill>
              <a:latin typeface="Times New Roman" pitchFamily="18" charset="0"/>
            </a:endParaRPr>
          </a:p>
        </p:txBody>
      </p:sp>
      <p:sp>
        <p:nvSpPr>
          <p:cNvPr id="74757" name="Line 6"/>
          <p:cNvSpPr>
            <a:spLocks noChangeShapeType="1"/>
          </p:cNvSpPr>
          <p:nvPr/>
        </p:nvSpPr>
        <p:spPr bwMode="auto">
          <a:xfrm flipV="1">
            <a:off x="6324600" y="1828800"/>
            <a:ext cx="0" cy="5334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758" name="Line 7"/>
          <p:cNvSpPr>
            <a:spLocks noChangeShapeType="1"/>
          </p:cNvSpPr>
          <p:nvPr/>
        </p:nvSpPr>
        <p:spPr bwMode="auto">
          <a:xfrm flipV="1">
            <a:off x="7315200" y="1828800"/>
            <a:ext cx="0" cy="5334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759" name="Line 8"/>
          <p:cNvSpPr>
            <a:spLocks noChangeShapeType="1"/>
          </p:cNvSpPr>
          <p:nvPr/>
        </p:nvSpPr>
        <p:spPr bwMode="auto">
          <a:xfrm flipV="1">
            <a:off x="8534400" y="1828800"/>
            <a:ext cx="0" cy="5334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760" name="Text Box 9"/>
          <p:cNvSpPr txBox="1">
            <a:spLocks noChangeArrowheads="1"/>
          </p:cNvSpPr>
          <p:nvPr/>
        </p:nvSpPr>
        <p:spPr bwMode="auto">
          <a:xfrm>
            <a:off x="5562600" y="2667000"/>
            <a:ext cx="33686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itchFamily="18" charset="0"/>
              </a:rPr>
              <a:t>As base current continue to increase, a point is reached where the collector current </a:t>
            </a:r>
            <a:r>
              <a:rPr lang="en-US" altLang="en-US" sz="2000" i="1">
                <a:latin typeface="Times New Roman" pitchFamily="18" charset="0"/>
              </a:rPr>
              <a:t>I</a:t>
            </a:r>
            <a:r>
              <a:rPr lang="en-US" altLang="en-US" sz="2000" baseline="-25000">
                <a:latin typeface="Times New Roman" pitchFamily="18" charset="0"/>
              </a:rPr>
              <a:t>C</a:t>
            </a:r>
            <a:r>
              <a:rPr lang="en-US" altLang="en-US" sz="2000">
                <a:latin typeface="Times New Roman" pitchFamily="18" charset="0"/>
              </a:rPr>
              <a:t> </a:t>
            </a:r>
            <a:r>
              <a:rPr lang="en-US" altLang="en-US" sz="2000">
                <a:solidFill>
                  <a:srgbClr val="FF0000"/>
                </a:solidFill>
                <a:latin typeface="Times New Roman" pitchFamily="18" charset="0"/>
              </a:rPr>
              <a:t>can no longer increase.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Times New Roman" pitchFamily="18" charset="0"/>
              </a:rPr>
              <a:t>     - </a:t>
            </a:r>
            <a:r>
              <a:rPr lang="en-US" altLang="en-US" sz="2000">
                <a:solidFill>
                  <a:srgbClr val="0033CC"/>
                </a:solidFill>
                <a:latin typeface="Times New Roman" pitchFamily="18" charset="0"/>
              </a:rPr>
              <a:t>Transistor is biased in saturation mode</a:t>
            </a:r>
            <a:endParaRPr lang="en-IN" altLang="en-US" sz="2000">
              <a:solidFill>
                <a:srgbClr val="0033CC"/>
              </a:solidFill>
              <a:latin typeface="Times New Roman" pitchFamily="18" charset="0"/>
            </a:endParaRPr>
          </a:p>
        </p:txBody>
      </p:sp>
      <p:sp>
        <p:nvSpPr>
          <p:cNvPr id="74761" name="Text Box 10"/>
          <p:cNvSpPr txBox="1">
            <a:spLocks noChangeArrowheads="1"/>
          </p:cNvSpPr>
          <p:nvPr/>
        </p:nvSpPr>
        <p:spPr bwMode="auto">
          <a:xfrm>
            <a:off x="6477000" y="5081588"/>
            <a:ext cx="1689100" cy="588962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i="1">
                <a:latin typeface="Times New Roman" pitchFamily="18" charset="0"/>
              </a:rPr>
              <a:t>I</a:t>
            </a:r>
            <a:r>
              <a:rPr lang="en-US" altLang="en-US" baseline="-25000">
                <a:latin typeface="Times New Roman" pitchFamily="18" charset="0"/>
              </a:rPr>
              <a:t>C</a:t>
            </a:r>
            <a:r>
              <a:rPr lang="en-US" altLang="en-US">
                <a:latin typeface="Times New Roman" pitchFamily="18" charset="0"/>
              </a:rPr>
              <a:t>/</a:t>
            </a:r>
            <a:r>
              <a:rPr lang="en-US" altLang="en-US" i="1">
                <a:latin typeface="Times New Roman" pitchFamily="18" charset="0"/>
              </a:rPr>
              <a:t>I</a:t>
            </a:r>
            <a:r>
              <a:rPr lang="en-US" altLang="en-US" baseline="-25000">
                <a:latin typeface="Times New Roman" pitchFamily="18" charset="0"/>
              </a:rPr>
              <a:t>B</a:t>
            </a:r>
            <a:r>
              <a:rPr lang="en-US" altLang="en-US">
                <a:latin typeface="Times New Roman" pitchFamily="18" charset="0"/>
              </a:rPr>
              <a:t> &lt; </a:t>
            </a:r>
            <a:r>
              <a:rPr lang="en-US" altLang="en-US">
                <a:latin typeface="Symbol" pitchFamily="18" charset="2"/>
              </a:rPr>
              <a:t>b</a:t>
            </a:r>
            <a:r>
              <a:rPr lang="en-US" altLang="en-US">
                <a:latin typeface="Times New Roman" pitchFamily="18" charset="0"/>
              </a:rPr>
              <a:t> </a:t>
            </a:r>
            <a:endParaRPr lang="en-IN" altLang="en-US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 descr="nea2362X_05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8"/>
          <a:stretch>
            <a:fillRect/>
          </a:stretch>
        </p:blipFill>
        <p:spPr bwMode="auto">
          <a:xfrm>
            <a:off x="152400" y="609600"/>
            <a:ext cx="8839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Text Box 5"/>
          <p:cNvSpPr txBox="1">
            <a:spLocks noChangeArrowheads="1"/>
          </p:cNvSpPr>
          <p:nvPr/>
        </p:nvSpPr>
        <p:spPr bwMode="auto">
          <a:xfrm>
            <a:off x="212725" y="112713"/>
            <a:ext cx="1390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Example 2: </a:t>
            </a:r>
            <a:endParaRPr lang="en-IN" altLang="en-US" sz="1800"/>
          </a:p>
        </p:txBody>
      </p:sp>
      <p:sp>
        <p:nvSpPr>
          <p:cNvPr id="75780" name="Text Box 6"/>
          <p:cNvSpPr txBox="1">
            <a:spLocks noChangeArrowheads="1"/>
          </p:cNvSpPr>
          <p:nvPr/>
        </p:nvSpPr>
        <p:spPr bwMode="auto">
          <a:xfrm>
            <a:off x="822325" y="3770313"/>
            <a:ext cx="781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33CC"/>
                </a:solidFill>
              </a:rPr>
              <a:t>circuit</a:t>
            </a:r>
            <a:endParaRPr lang="en-IN" altLang="en-US" sz="1800">
              <a:solidFill>
                <a:srgbClr val="0033CC"/>
              </a:solidFill>
            </a:endParaRPr>
          </a:p>
        </p:txBody>
      </p:sp>
      <p:sp>
        <p:nvSpPr>
          <p:cNvPr id="75781" name="Text Box 7"/>
          <p:cNvSpPr txBox="1">
            <a:spLocks noChangeArrowheads="1"/>
          </p:cNvSpPr>
          <p:nvPr/>
        </p:nvSpPr>
        <p:spPr bwMode="auto">
          <a:xfrm>
            <a:off x="3276600" y="3810000"/>
            <a:ext cx="2514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33CC"/>
                </a:solidFill>
              </a:rPr>
              <a:t>Circuit showing values with an assumption of forward active mode</a:t>
            </a:r>
            <a:endParaRPr lang="en-IN" altLang="en-US" sz="1800">
              <a:solidFill>
                <a:srgbClr val="0033CC"/>
              </a:solidFill>
            </a:endParaRPr>
          </a:p>
        </p:txBody>
      </p:sp>
      <p:sp>
        <p:nvSpPr>
          <p:cNvPr id="75782" name="Text Box 8"/>
          <p:cNvSpPr txBox="1">
            <a:spLocks noChangeArrowheads="1"/>
          </p:cNvSpPr>
          <p:nvPr/>
        </p:nvSpPr>
        <p:spPr bwMode="auto">
          <a:xfrm>
            <a:off x="6400800" y="3810000"/>
            <a:ext cx="2514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D60093"/>
                </a:solidFill>
              </a:rPr>
              <a:t>Circuit showing values with an assumption of saturation mode</a:t>
            </a:r>
            <a:endParaRPr lang="en-IN" altLang="en-US" sz="1800">
              <a:solidFill>
                <a:srgbClr val="D6009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4" descr="nea2362X_05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3"/>
          <a:stretch>
            <a:fillRect/>
          </a:stretch>
        </p:blipFill>
        <p:spPr bwMode="auto">
          <a:xfrm>
            <a:off x="1905000" y="0"/>
            <a:ext cx="5257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715962"/>
          </a:xfrm>
        </p:spPr>
        <p:txBody>
          <a:bodyPr/>
          <a:lstStyle/>
          <a:p>
            <a:pPr algn="l"/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Problem-Solving Technique: Bipolar DC Analysis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Assume that the transistor is biased in forward active mode	</a:t>
            </a:r>
          </a:p>
          <a:p>
            <a:pPr marL="914400" lvl="1" indent="-457200">
              <a:lnSpc>
                <a:spcPct val="90000"/>
              </a:lnSpc>
              <a:buFont typeface="Wingdings" pitchFamily="2" charset="2"/>
              <a:buAutoNum type="alphaLcPeriod"/>
            </a:pPr>
            <a:r>
              <a:rPr lang="en-US" altLang="en-US" i="1" smtClean="0">
                <a:latin typeface="Times New Roman" pitchFamily="18" charset="0"/>
                <a:cs typeface="Microsoft Sans Serif" pitchFamily="34" charset="0"/>
              </a:rPr>
              <a:t>V</a:t>
            </a:r>
            <a:r>
              <a:rPr lang="en-US" altLang="en-US" baseline="-25000" smtClean="0">
                <a:latin typeface="Times New Roman" pitchFamily="18" charset="0"/>
                <a:cs typeface="Microsoft Sans Serif" pitchFamily="34" charset="0"/>
              </a:rPr>
              <a:t>BE</a:t>
            </a: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 = </a:t>
            </a:r>
            <a:r>
              <a:rPr lang="en-US" altLang="en-US" i="1" smtClean="0">
                <a:latin typeface="Times New Roman" pitchFamily="18" charset="0"/>
                <a:cs typeface="Microsoft Sans Serif" pitchFamily="34" charset="0"/>
              </a:rPr>
              <a:t>V</a:t>
            </a:r>
            <a:r>
              <a:rPr lang="en-US" altLang="en-US" baseline="-25000" smtClean="0">
                <a:latin typeface="Times New Roman" pitchFamily="18" charset="0"/>
                <a:cs typeface="Microsoft Sans Serif" pitchFamily="34" charset="0"/>
              </a:rPr>
              <a:t>BE</a:t>
            </a: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(on), </a:t>
            </a:r>
            <a:r>
              <a:rPr lang="en-US" altLang="en-US" i="1" smtClean="0">
                <a:latin typeface="Times New Roman" pitchFamily="18" charset="0"/>
                <a:cs typeface="Microsoft Sans Serif" pitchFamily="34" charset="0"/>
              </a:rPr>
              <a:t>I</a:t>
            </a:r>
            <a:r>
              <a:rPr lang="en-US" altLang="en-US" baseline="-25000" smtClean="0">
                <a:latin typeface="Times New Roman" pitchFamily="18" charset="0"/>
                <a:cs typeface="Microsoft Sans Serif" pitchFamily="34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 &gt; 0, &amp; </a:t>
            </a:r>
            <a:r>
              <a:rPr lang="en-US" altLang="en-US" i="1" smtClean="0">
                <a:latin typeface="Times New Roman" pitchFamily="18" charset="0"/>
                <a:cs typeface="Microsoft Sans Serif" pitchFamily="34" charset="0"/>
              </a:rPr>
              <a:t>I</a:t>
            </a:r>
            <a:r>
              <a:rPr lang="en-US" altLang="en-US" baseline="-25000" smtClean="0">
                <a:latin typeface="Times New Roman" pitchFamily="18" charset="0"/>
                <a:cs typeface="Microsoft Sans Serif" pitchFamily="34" charset="0"/>
              </a:rPr>
              <a:t>C</a:t>
            </a: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 = </a:t>
            </a:r>
            <a:r>
              <a:rPr lang="en-US" altLang="en-US" smtClean="0">
                <a:latin typeface="Symbol" pitchFamily="18" charset="2"/>
                <a:cs typeface="Microsoft Sans Serif" pitchFamily="34" charset="0"/>
              </a:rPr>
              <a:t>b</a:t>
            </a:r>
            <a:r>
              <a:rPr lang="en-US" altLang="en-US" i="1" smtClean="0">
                <a:latin typeface="Times New Roman" pitchFamily="18" charset="0"/>
                <a:cs typeface="Microsoft Sans Serif" pitchFamily="34" charset="0"/>
              </a:rPr>
              <a:t>I</a:t>
            </a:r>
            <a:r>
              <a:rPr lang="en-US" altLang="en-US" baseline="-25000" smtClean="0">
                <a:latin typeface="Times New Roman" pitchFamily="18" charset="0"/>
                <a:cs typeface="Microsoft Sans Serif" pitchFamily="34" charset="0"/>
              </a:rPr>
              <a:t>B</a:t>
            </a:r>
            <a:endParaRPr lang="en-US" altLang="en-US" smtClean="0">
              <a:latin typeface="Times New Roman" pitchFamily="18" charset="0"/>
              <a:cs typeface="Microsoft Sans Serif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Analyze ‘linear’ circuit.</a:t>
            </a:r>
          </a:p>
          <a:p>
            <a:pPr marL="457200" indent="-4572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Evaluate the resulting state of transistor.</a:t>
            </a:r>
          </a:p>
          <a:p>
            <a:pPr marL="914400" lvl="1" indent="-457200">
              <a:lnSpc>
                <a:spcPct val="90000"/>
              </a:lnSpc>
              <a:buFont typeface="Wingdings" pitchFamily="2" charset="2"/>
              <a:buAutoNum type="alphaLcPeriod"/>
            </a:pP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If V</a:t>
            </a:r>
            <a:r>
              <a:rPr lang="en-US" altLang="en-US" baseline="-25000" smtClean="0">
                <a:latin typeface="Times New Roman" pitchFamily="18" charset="0"/>
                <a:cs typeface="Microsoft Sans Serif" pitchFamily="34" charset="0"/>
              </a:rPr>
              <a:t>CE</a:t>
            </a: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 &gt; V</a:t>
            </a:r>
            <a:r>
              <a:rPr lang="en-US" altLang="en-US" baseline="-25000" smtClean="0">
                <a:latin typeface="Times New Roman" pitchFamily="18" charset="0"/>
                <a:cs typeface="Microsoft Sans Serif" pitchFamily="34" charset="0"/>
              </a:rPr>
              <a:t>CE</a:t>
            </a: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(sat), assumption is correct</a:t>
            </a:r>
          </a:p>
          <a:p>
            <a:pPr marL="914400" lvl="1" indent="-457200">
              <a:lnSpc>
                <a:spcPct val="90000"/>
              </a:lnSpc>
              <a:buFont typeface="Wingdings" pitchFamily="2" charset="2"/>
              <a:buAutoNum type="alphaLcPeriod"/>
            </a:pP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If I</a:t>
            </a:r>
            <a:r>
              <a:rPr lang="en-US" altLang="en-US" baseline="-25000" smtClean="0">
                <a:latin typeface="Times New Roman" pitchFamily="18" charset="0"/>
                <a:cs typeface="Microsoft Sans Serif" pitchFamily="34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 &lt; 0, transistor likely in cutoff</a:t>
            </a:r>
          </a:p>
          <a:p>
            <a:pPr marL="914400" lvl="1" indent="-457200">
              <a:lnSpc>
                <a:spcPct val="90000"/>
              </a:lnSpc>
              <a:buFont typeface="Wingdings" pitchFamily="2" charset="2"/>
              <a:buAutoNum type="alphaLcPeriod"/>
            </a:pP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If V</a:t>
            </a:r>
            <a:r>
              <a:rPr lang="en-US" altLang="en-US" baseline="-25000" smtClean="0">
                <a:latin typeface="Times New Roman" pitchFamily="18" charset="0"/>
                <a:cs typeface="Microsoft Sans Serif" pitchFamily="34" charset="0"/>
              </a:rPr>
              <a:t>CE</a:t>
            </a: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 &lt; 0, transistor likely in saturation</a:t>
            </a:r>
          </a:p>
          <a:p>
            <a:pPr marL="457200" indent="-4572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mtClean="0">
                <a:latin typeface="Times New Roman" pitchFamily="18" charset="0"/>
                <a:cs typeface="Microsoft Sans Serif" pitchFamily="34" charset="0"/>
              </a:rPr>
              <a:t>If initial assumption is incorrect, make new assumption and return to Step 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286000"/>
            <a:ext cx="7924800" cy="3840163"/>
          </a:xfrm>
        </p:spPr>
        <p:txBody>
          <a:bodyPr/>
          <a:lstStyle/>
          <a:p>
            <a:r>
              <a:rPr lang="en-US" altLang="en-US" b="1" smtClean="0">
                <a:solidFill>
                  <a:srgbClr val="0033CC"/>
                </a:solidFill>
              </a:rPr>
              <a:t>Base is very narrow</a:t>
            </a:r>
          </a:p>
          <a:p>
            <a:pPr lvl="1"/>
            <a:r>
              <a:rPr lang="en-US" altLang="en-US" b="1" smtClean="0"/>
              <a:t>Emitter ~ 10</a:t>
            </a:r>
            <a:r>
              <a:rPr lang="en-US" altLang="en-US" b="1" baseline="30000" smtClean="0"/>
              <a:t>19 </a:t>
            </a:r>
            <a:r>
              <a:rPr lang="en-US" altLang="en-US" b="1" smtClean="0"/>
              <a:t>/cm</a:t>
            </a:r>
            <a:r>
              <a:rPr lang="en-US" altLang="en-US" b="1" baseline="30000" smtClean="0"/>
              <a:t>3</a:t>
            </a:r>
          </a:p>
          <a:p>
            <a:pPr lvl="1"/>
            <a:r>
              <a:rPr lang="en-US" altLang="en-US" b="1" smtClean="0"/>
              <a:t>Base ~ 10</a:t>
            </a:r>
            <a:r>
              <a:rPr lang="en-US" altLang="en-US" b="1" baseline="30000" smtClean="0"/>
              <a:t>17</a:t>
            </a:r>
            <a:r>
              <a:rPr lang="en-US" altLang="en-US" b="1" smtClean="0"/>
              <a:t> /cm</a:t>
            </a:r>
            <a:r>
              <a:rPr lang="en-US" altLang="en-US" b="1" baseline="30000" smtClean="0"/>
              <a:t>3</a:t>
            </a:r>
          </a:p>
          <a:p>
            <a:pPr lvl="1"/>
            <a:r>
              <a:rPr lang="en-US" altLang="en-US" b="1" smtClean="0"/>
              <a:t>Collector ~ 10</a:t>
            </a:r>
            <a:r>
              <a:rPr lang="en-US" altLang="en-US" b="1" baseline="30000" smtClean="0"/>
              <a:t>15</a:t>
            </a:r>
            <a:r>
              <a:rPr lang="en-US" altLang="en-US" b="1" smtClean="0"/>
              <a:t> /cm</a:t>
            </a:r>
            <a:r>
              <a:rPr lang="en-US" altLang="en-US" b="1" baseline="30000" smtClean="0"/>
              <a:t>3</a:t>
            </a:r>
          </a:p>
          <a:p>
            <a:r>
              <a:rPr lang="en-US" altLang="en-US" b="1" baseline="30000" smtClean="0"/>
              <a:t> </a:t>
            </a:r>
            <a:r>
              <a:rPr lang="en-US" altLang="en-US" b="1" smtClean="0">
                <a:solidFill>
                  <a:srgbClr val="0033CC"/>
                </a:solidFill>
              </a:rPr>
              <a:t>Electrically unsymmetrical</a:t>
            </a:r>
          </a:p>
          <a:p>
            <a:r>
              <a:rPr lang="en-US" altLang="en-US" b="1" smtClean="0">
                <a:solidFill>
                  <a:srgbClr val="0033CC"/>
                </a:solidFill>
              </a:rPr>
              <a:t>Four biasing conditions</a:t>
            </a:r>
          </a:p>
          <a:p>
            <a:pPr lvl="1"/>
            <a:r>
              <a:rPr lang="en-US" altLang="en-US" b="1" smtClean="0"/>
              <a:t>Depending on forward or reverse bias</a:t>
            </a:r>
            <a:endParaRPr lang="en-IN" altLang="en-US" b="1" smtClean="0"/>
          </a:p>
        </p:txBody>
      </p:sp>
      <p:pic>
        <p:nvPicPr>
          <p:cNvPr id="52227" name="Picture 7" descr="nea2362X_05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47"/>
          <a:stretch>
            <a:fillRect/>
          </a:stretch>
        </p:blipFill>
        <p:spPr bwMode="auto">
          <a:xfrm>
            <a:off x="228600" y="457200"/>
            <a:ext cx="8610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534400" cy="762000"/>
          </a:xfrm>
        </p:spPr>
        <p:txBody>
          <a:bodyPr/>
          <a:lstStyle/>
          <a:p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Voltage Transfer Characteristic for npn Circuit</a:t>
            </a:r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>
            <a:fillRect/>
          </a:stretch>
        </p:blipFill>
        <p:spPr bwMode="auto">
          <a:xfrm>
            <a:off x="457200" y="1524000"/>
            <a:ext cx="8534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09" b="16071"/>
          <a:stretch>
            <a:fillRect/>
          </a:stretch>
        </p:blipFill>
        <p:spPr>
          <a:xfrm>
            <a:off x="609600" y="1752600"/>
            <a:ext cx="3657600" cy="3581400"/>
          </a:xfrm>
        </p:spPr>
      </p:pic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noFill/>
        </p:spPr>
        <p:txBody>
          <a:bodyPr/>
          <a:lstStyle/>
          <a:p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Voltage Transfer Characteristic for pnp Circuit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1" b="1785"/>
          <a:stretch>
            <a:fillRect/>
          </a:stretch>
        </p:blipFill>
        <p:spPr bwMode="auto">
          <a:xfrm>
            <a:off x="4648200" y="1524000"/>
            <a:ext cx="40116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0033CC"/>
                </a:solidFill>
              </a:rPr>
              <a:t> BJT Biasing</a:t>
            </a:r>
            <a:endParaRPr lang="en-IN" altLang="en-US" b="1" smtClean="0">
              <a:solidFill>
                <a:srgbClr val="0033CC"/>
              </a:solidFill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Single base resistor biasing</a:t>
            </a:r>
          </a:p>
          <a:p>
            <a:r>
              <a:rPr lang="en-US" altLang="en-US" smtClean="0"/>
              <a:t>Voltage divider biasing</a:t>
            </a:r>
          </a:p>
          <a:p>
            <a:pPr lvl="1"/>
            <a:r>
              <a:rPr lang="en-US" altLang="en-US" smtClean="0"/>
              <a:t>Biasing stability</a:t>
            </a:r>
            <a:endParaRPr lang="en-IN" altLang="en-US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Single Base Resistor Biasing</a:t>
            </a:r>
          </a:p>
        </p:txBody>
      </p:sp>
      <p:pic>
        <p:nvPicPr>
          <p:cNvPr id="81923" name="Picture 3" descr="nea2362X_055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8"/>
          <a:stretch>
            <a:fillRect/>
          </a:stretch>
        </p:blipFill>
        <p:spPr>
          <a:xfrm>
            <a:off x="990600" y="1219200"/>
            <a:ext cx="7239000" cy="4572000"/>
          </a:xfr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4" descr="nea2362X_05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"/>
          <a:stretch>
            <a:fillRect/>
          </a:stretch>
        </p:blipFill>
        <p:spPr bwMode="auto">
          <a:xfrm>
            <a:off x="152400" y="1371600"/>
            <a:ext cx="8763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Common Emitter with Voltage Divider Biasing and Emitter Resistor</a:t>
            </a:r>
          </a:p>
        </p:txBody>
      </p:sp>
      <p:sp>
        <p:nvSpPr>
          <p:cNvPr id="83971" name="Rectangle 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05400" y="1600200"/>
            <a:ext cx="4038600" cy="4525963"/>
          </a:xfrm>
        </p:spPr>
        <p:txBody>
          <a:bodyPr/>
          <a:lstStyle/>
          <a:p>
            <a:r>
              <a:rPr lang="en-US" altLang="en-US" sz="2800" smtClean="0">
                <a:latin typeface="Times New Roman" pitchFamily="18" charset="0"/>
              </a:rPr>
              <a:t>R</a:t>
            </a:r>
            <a:r>
              <a:rPr lang="en-US" altLang="en-US" sz="2800" baseline="-25000" smtClean="0">
                <a:latin typeface="Times New Roman" pitchFamily="18" charset="0"/>
              </a:rPr>
              <a:t>B</a:t>
            </a:r>
            <a:r>
              <a:rPr lang="en-US" altLang="en-US" sz="2800" smtClean="0">
                <a:latin typeface="Times New Roman" pitchFamily="18" charset="0"/>
              </a:rPr>
              <a:t> is replaced by R</a:t>
            </a:r>
            <a:r>
              <a:rPr lang="en-US" altLang="en-US" sz="2800" baseline="-25000" smtClean="0">
                <a:latin typeface="Times New Roman" pitchFamily="18" charset="0"/>
              </a:rPr>
              <a:t>1</a:t>
            </a:r>
            <a:r>
              <a:rPr lang="en-US" altLang="en-US" sz="2800" smtClean="0">
                <a:latin typeface="Times New Roman" pitchFamily="18" charset="0"/>
              </a:rPr>
              <a:t> and R</a:t>
            </a:r>
            <a:r>
              <a:rPr lang="en-US" altLang="en-US" sz="2800" baseline="-25000" smtClean="0">
                <a:latin typeface="Times New Roman" pitchFamily="18" charset="0"/>
              </a:rPr>
              <a:t>2</a:t>
            </a:r>
            <a:r>
              <a:rPr lang="en-US" altLang="en-US" sz="2800" smtClean="0">
                <a:latin typeface="Times New Roman" pitchFamily="18" charset="0"/>
              </a:rPr>
              <a:t>.</a:t>
            </a:r>
          </a:p>
          <a:p>
            <a:r>
              <a:rPr lang="en-US" altLang="en-US" sz="2800" smtClean="0">
                <a:latin typeface="Times New Roman" pitchFamily="18" charset="0"/>
              </a:rPr>
              <a:t>Emitter resistor is added. AC signal is coupled through C</a:t>
            </a:r>
            <a:r>
              <a:rPr lang="en-US" altLang="en-US" sz="2800" baseline="-25000" smtClean="0">
                <a:latin typeface="Times New Roman" pitchFamily="18" charset="0"/>
              </a:rPr>
              <a:t>c</a:t>
            </a:r>
            <a:r>
              <a:rPr lang="en-US" altLang="en-US" sz="2800" smtClean="0">
                <a:latin typeface="Times New Roman" pitchFamily="18" charset="0"/>
              </a:rPr>
              <a:t>.</a:t>
            </a:r>
          </a:p>
          <a:p>
            <a:r>
              <a:rPr lang="en-US" altLang="en-US" sz="2800" smtClean="0">
                <a:latin typeface="Times New Roman" pitchFamily="18" charset="0"/>
              </a:rPr>
              <a:t>Analyzed by Thevenin equivalent circuit for the base circuit. </a:t>
            </a:r>
            <a:endParaRPr lang="en-IN" altLang="en-US" sz="2800" smtClean="0">
              <a:latin typeface="Times New Roman" pitchFamily="18" charset="0"/>
            </a:endParaRPr>
          </a:p>
        </p:txBody>
      </p:sp>
      <p:pic>
        <p:nvPicPr>
          <p:cNvPr id="83972" name="Picture 3" descr="nea2362X_0558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2"/>
          <a:stretch>
            <a:fillRect/>
          </a:stretch>
        </p:blipFill>
        <p:spPr>
          <a:xfrm>
            <a:off x="0" y="1600200"/>
            <a:ext cx="5181600" cy="3640138"/>
          </a:xfrm>
          <a:noFill/>
        </p:spPr>
      </p:pic>
      <p:sp>
        <p:nvSpPr>
          <p:cNvPr id="83973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83974" name="Object 5"/>
          <p:cNvGraphicFramePr>
            <a:graphicFrameLocks noChangeAspect="1"/>
          </p:cNvGraphicFramePr>
          <p:nvPr/>
        </p:nvGraphicFramePr>
        <p:xfrm>
          <a:off x="5486400" y="5410200"/>
          <a:ext cx="3200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9" name="Equation" r:id="rId4" imgW="1435100" imgH="228600" progId="Equation.3">
                  <p:embed/>
                </p:oleObj>
              </mc:Choice>
              <mc:Fallback>
                <p:oleObj name="Equation" r:id="rId4" imgW="14351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410200"/>
                        <a:ext cx="32004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5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33400" y="5867400"/>
          <a:ext cx="22860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0" name="Equation" r:id="rId6" imgW="825142" imgH="215806" progId="Equation.3">
                  <p:embed/>
                </p:oleObj>
              </mc:Choice>
              <mc:Fallback>
                <p:oleObj name="Equation" r:id="rId6" imgW="825142" imgH="21580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867400"/>
                        <a:ext cx="228600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6" name="Text Box 10"/>
          <p:cNvSpPr txBox="1">
            <a:spLocks noChangeArrowheads="1"/>
          </p:cNvSpPr>
          <p:nvPr/>
        </p:nvSpPr>
        <p:spPr bwMode="auto">
          <a:xfrm>
            <a:off x="7924800" y="6019800"/>
            <a:ext cx="463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(1)</a:t>
            </a:r>
            <a:endParaRPr lang="en-IN" altLang="en-US"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4"/>
          <p:cNvSpPr txBox="1">
            <a:spLocks noChangeArrowheads="1"/>
          </p:cNvSpPr>
          <p:nvPr/>
        </p:nvSpPr>
        <p:spPr bwMode="auto">
          <a:xfrm>
            <a:off x="441325" y="498475"/>
            <a:ext cx="3189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D60093"/>
                </a:solidFill>
                <a:latin typeface="Times New Roman" pitchFamily="18" charset="0"/>
              </a:rPr>
              <a:t>Use of KVL in B-E loop</a:t>
            </a:r>
            <a:endParaRPr lang="en-IN" altLang="en-US" sz="2400">
              <a:solidFill>
                <a:srgbClr val="D60093"/>
              </a:solidFill>
              <a:latin typeface="Times New Roman" pitchFamily="18" charset="0"/>
            </a:endParaRPr>
          </a:p>
        </p:txBody>
      </p:sp>
      <p:graphicFrame>
        <p:nvGraphicFramePr>
          <p:cNvPr id="84995" name="Object 5"/>
          <p:cNvGraphicFramePr>
            <a:graphicFrameLocks noChangeAspect="1"/>
          </p:cNvGraphicFramePr>
          <p:nvPr/>
        </p:nvGraphicFramePr>
        <p:xfrm>
          <a:off x="533400" y="1143000"/>
          <a:ext cx="52578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8" name="Equation" r:id="rId3" imgW="1930400" imgH="241300" progId="Equation.3">
                  <p:embed/>
                </p:oleObj>
              </mc:Choice>
              <mc:Fallback>
                <p:oleObj name="Equation" r:id="rId3" imgW="1930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143000"/>
                        <a:ext cx="52578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Text Box 6"/>
          <p:cNvSpPr txBox="1">
            <a:spLocks noChangeArrowheads="1"/>
          </p:cNvSpPr>
          <p:nvPr/>
        </p:nvSpPr>
        <p:spPr bwMode="auto">
          <a:xfrm>
            <a:off x="381000" y="2138363"/>
            <a:ext cx="611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D60093"/>
                </a:solidFill>
                <a:latin typeface="Times New Roman" pitchFamily="18" charset="0"/>
              </a:rPr>
              <a:t>If the transistor is biased in forward-active mode</a:t>
            </a:r>
            <a:endParaRPr lang="en-IN" altLang="en-US" sz="2400">
              <a:solidFill>
                <a:srgbClr val="D60093"/>
              </a:solidFill>
              <a:latin typeface="Times New Roman" pitchFamily="18" charset="0"/>
            </a:endParaRPr>
          </a:p>
        </p:txBody>
      </p:sp>
      <p:graphicFrame>
        <p:nvGraphicFramePr>
          <p:cNvPr id="84997" name="Object 7"/>
          <p:cNvGraphicFramePr>
            <a:graphicFrameLocks noChangeAspect="1"/>
          </p:cNvGraphicFramePr>
          <p:nvPr/>
        </p:nvGraphicFramePr>
        <p:xfrm>
          <a:off x="609600" y="2819400"/>
          <a:ext cx="24384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9" name="Equation" r:id="rId5" imgW="977900" imgH="241300" progId="Equation.3">
                  <p:embed/>
                </p:oleObj>
              </mc:Choice>
              <mc:Fallback>
                <p:oleObj name="Equation" r:id="rId5" imgW="9779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819400"/>
                        <a:ext cx="24384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8" name="Text Box 8"/>
          <p:cNvSpPr txBox="1">
            <a:spLocks noChangeArrowheads="1"/>
          </p:cNvSpPr>
          <p:nvPr/>
        </p:nvSpPr>
        <p:spPr bwMode="auto">
          <a:xfrm>
            <a:off x="6765925" y="1255713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(2)</a:t>
            </a:r>
            <a:endParaRPr lang="en-IN" altLang="en-US" sz="1800"/>
          </a:p>
        </p:txBody>
      </p:sp>
      <p:sp>
        <p:nvSpPr>
          <p:cNvPr id="84999" name="Text Box 9"/>
          <p:cNvSpPr txBox="1">
            <a:spLocks noChangeArrowheads="1"/>
          </p:cNvSpPr>
          <p:nvPr/>
        </p:nvSpPr>
        <p:spPr bwMode="auto">
          <a:xfrm>
            <a:off x="6934200" y="2743200"/>
            <a:ext cx="463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(3)</a:t>
            </a:r>
            <a:endParaRPr lang="en-IN" altLang="en-US" sz="1800"/>
          </a:p>
        </p:txBody>
      </p:sp>
      <p:sp>
        <p:nvSpPr>
          <p:cNvPr id="85000" name="Text Box 10"/>
          <p:cNvSpPr txBox="1">
            <a:spLocks noChangeArrowheads="1"/>
          </p:cNvSpPr>
          <p:nvPr/>
        </p:nvSpPr>
        <p:spPr bwMode="auto">
          <a:xfrm>
            <a:off x="288925" y="3657600"/>
            <a:ext cx="81692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D60093"/>
                </a:solidFill>
                <a:latin typeface="Times New Roman" pitchFamily="18" charset="0"/>
              </a:rPr>
              <a:t>From (2), the base current can be calculated. Hence, the collector current can be found</a:t>
            </a:r>
            <a:endParaRPr lang="en-IN" altLang="en-US" sz="2400">
              <a:solidFill>
                <a:srgbClr val="D60093"/>
              </a:solidFill>
              <a:latin typeface="Times New Roman" pitchFamily="18" charset="0"/>
            </a:endParaRPr>
          </a:p>
        </p:txBody>
      </p:sp>
      <p:sp>
        <p:nvSpPr>
          <p:cNvPr id="85001" name="Text Box 11"/>
          <p:cNvSpPr txBox="1">
            <a:spLocks noChangeArrowheads="1"/>
          </p:cNvSpPr>
          <p:nvPr/>
        </p:nvSpPr>
        <p:spPr bwMode="auto">
          <a:xfrm>
            <a:off x="381000" y="4652963"/>
            <a:ext cx="70850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itchFamily="18" charset="0"/>
              </a:rPr>
              <a:t>The design requirement for bias stability is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33CC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itchFamily="18" charset="0"/>
              </a:rPr>
              <a:t>The collector current is therefore, </a:t>
            </a:r>
            <a:endParaRPr lang="en-IN" altLang="en-US" sz="2400">
              <a:solidFill>
                <a:srgbClr val="0033CC"/>
              </a:solidFill>
              <a:latin typeface="Times New Roman" pitchFamily="18" charset="0"/>
            </a:endParaRPr>
          </a:p>
        </p:txBody>
      </p:sp>
      <p:graphicFrame>
        <p:nvGraphicFramePr>
          <p:cNvPr id="85002" name="Object 12"/>
          <p:cNvGraphicFramePr>
            <a:graphicFrameLocks noChangeAspect="1"/>
          </p:cNvGraphicFramePr>
          <p:nvPr/>
        </p:nvGraphicFramePr>
        <p:xfrm>
          <a:off x="5867400" y="4572000"/>
          <a:ext cx="28194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0" name="Equation" r:id="rId7" imgW="1053643" imgH="215806" progId="Equation.3">
                  <p:embed/>
                </p:oleObj>
              </mc:Choice>
              <mc:Fallback>
                <p:oleObj name="Equation" r:id="rId7" imgW="1053643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572000"/>
                        <a:ext cx="28194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3" name="Object 13"/>
          <p:cNvGraphicFramePr>
            <a:graphicFrameLocks noChangeAspect="1"/>
          </p:cNvGraphicFramePr>
          <p:nvPr/>
        </p:nvGraphicFramePr>
        <p:xfrm>
          <a:off x="4343400" y="5715000"/>
          <a:ext cx="327660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1" name="Equation" r:id="rId9" imgW="1435100" imgH="431800" progId="Equation.3">
                  <p:embed/>
                </p:oleObj>
              </mc:Choice>
              <mc:Fallback>
                <p:oleObj name="Equation" r:id="rId9" imgW="1435100" imgH="431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715000"/>
                        <a:ext cx="327660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18" name="Object 4"/>
          <p:cNvGraphicFramePr>
            <a:graphicFrameLocks noChangeAspect="1"/>
          </p:cNvGraphicFramePr>
          <p:nvPr/>
        </p:nvGraphicFramePr>
        <p:xfrm>
          <a:off x="739775" y="1066800"/>
          <a:ext cx="301625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6" name="Equation" r:id="rId3" imgW="1320227" imgH="431613" progId="Equation.3">
                  <p:embed/>
                </p:oleObj>
              </mc:Choice>
              <mc:Fallback>
                <p:oleObj name="Equation" r:id="rId3" imgW="1320227" imgH="4316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" y="1066800"/>
                        <a:ext cx="301625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19" name="Text Box 5"/>
          <p:cNvSpPr txBox="1">
            <a:spLocks noChangeArrowheads="1"/>
          </p:cNvSpPr>
          <p:nvPr/>
        </p:nvSpPr>
        <p:spPr bwMode="auto">
          <a:xfrm>
            <a:off x="365125" y="263525"/>
            <a:ext cx="256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itchFamily="18" charset="2"/>
              </a:rPr>
              <a:t>b</a:t>
            </a:r>
            <a:r>
              <a:rPr lang="en-US" altLang="en-US" sz="2400">
                <a:latin typeface="Times New Roman" pitchFamily="18" charset="0"/>
              </a:rPr>
              <a:t> &gt;&gt; 1, </a:t>
            </a:r>
            <a:r>
              <a:rPr lang="en-US" altLang="en-US" sz="2400">
                <a:latin typeface="Symbol" pitchFamily="18" charset="2"/>
              </a:rPr>
              <a:t>b</a:t>
            </a:r>
            <a:r>
              <a:rPr lang="en-US" altLang="en-US" sz="2400">
                <a:latin typeface="Times New Roman" pitchFamily="18" charset="0"/>
              </a:rPr>
              <a:t>/(1+</a:t>
            </a:r>
            <a:r>
              <a:rPr lang="en-US" altLang="en-US" sz="2400">
                <a:latin typeface="Symbol" pitchFamily="18" charset="2"/>
              </a:rPr>
              <a:t>b</a:t>
            </a:r>
            <a:r>
              <a:rPr lang="en-US" altLang="en-US" sz="2400">
                <a:latin typeface="Times New Roman" pitchFamily="18" charset="0"/>
              </a:rPr>
              <a:t>) ~ 1</a:t>
            </a:r>
            <a:endParaRPr lang="en-IN" altLang="en-US" sz="24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4" descr="nea2362X_05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"/>
          <a:stretch>
            <a:fillRect/>
          </a:stretch>
        </p:blipFill>
        <p:spPr bwMode="auto">
          <a:xfrm>
            <a:off x="3733800" y="3124200"/>
            <a:ext cx="5181600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Text Box 5"/>
          <p:cNvSpPr txBox="1">
            <a:spLocks noChangeArrowheads="1"/>
          </p:cNvSpPr>
          <p:nvPr/>
        </p:nvSpPr>
        <p:spPr bwMode="auto">
          <a:xfrm>
            <a:off x="0" y="0"/>
            <a:ext cx="1136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Example:</a:t>
            </a:r>
            <a:endParaRPr lang="en-IN" altLang="en-US" sz="1800"/>
          </a:p>
        </p:txBody>
      </p:sp>
      <p:pic>
        <p:nvPicPr>
          <p:cNvPr id="87044" name="Picture 6" descr="nea2362X_05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46428" b="14430"/>
          <a:stretch>
            <a:fillRect/>
          </a:stretch>
        </p:blipFill>
        <p:spPr bwMode="auto">
          <a:xfrm>
            <a:off x="152400" y="381000"/>
            <a:ext cx="267493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smtClean="0">
                <a:solidFill>
                  <a:srgbClr val="0033CC"/>
                </a:solidFill>
              </a:rPr>
              <a:t>BJT Amplifier</a:t>
            </a:r>
            <a:endParaRPr lang="en-IN" altLang="en-US" sz="3600" b="1" smtClean="0">
              <a:solidFill>
                <a:srgbClr val="0033CC"/>
              </a:solidFill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Two types analysis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DC analysis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Applied DC voltage source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AC analysis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Time varying signal source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Superposition principle (linear amplifier)</a:t>
            </a:r>
          </a:p>
          <a:p>
            <a:pPr lvl="1" algn="just">
              <a:lnSpc>
                <a:spcPct val="90000"/>
              </a:lnSpc>
            </a:pPr>
            <a:r>
              <a:rPr lang="en-US" altLang="en-US" i="1" smtClean="0">
                <a:solidFill>
                  <a:srgbClr val="D60093"/>
                </a:solidFill>
              </a:rPr>
              <a:t>The response of a linear amplifier circuit excited by multiple independent input signals is the sum of the responses of the circuit to each of the input signals alone.</a:t>
            </a:r>
            <a:endParaRPr lang="en-IN" altLang="en-US" i="1" smtClean="0">
              <a:solidFill>
                <a:srgbClr val="D6009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610600" cy="1143000"/>
          </a:xfrm>
        </p:spPr>
        <p:txBody>
          <a:bodyPr/>
          <a:lstStyle/>
          <a:p>
            <a:r>
              <a:rPr lang="en-US" altLang="en-US" sz="2800" smtClean="0"/>
              <a:t>Cross Section of Integrated Circuit </a:t>
            </a:r>
            <a:br>
              <a:rPr lang="en-US" altLang="en-US" sz="2800" smtClean="0"/>
            </a:br>
            <a:r>
              <a:rPr lang="en-US" altLang="en-US" sz="2800" smtClean="0"/>
              <a:t>npn Transistor</a:t>
            </a:r>
          </a:p>
        </p:txBody>
      </p:sp>
      <p:pic>
        <p:nvPicPr>
          <p:cNvPr id="53251" name="Picture 7" descr="nea2362X_05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8"/>
          <a:stretch>
            <a:fillRect/>
          </a:stretch>
        </p:blipFill>
        <p:spPr bwMode="auto">
          <a:xfrm>
            <a:off x="1295400" y="1787525"/>
            <a:ext cx="693420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762000" y="5486400"/>
            <a:ext cx="250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D60093"/>
                </a:solidFill>
                <a:latin typeface="Cambria" pitchFamily="18" charset="0"/>
              </a:rPr>
              <a:t>Complex structure</a:t>
            </a:r>
            <a:endParaRPr lang="en-IN" altLang="en-US" sz="2400" i="1">
              <a:solidFill>
                <a:srgbClr val="D60093"/>
              </a:solidFill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6" descr="nea2362X_06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b="4497"/>
          <a:stretch>
            <a:fillRect/>
          </a:stretch>
        </p:blipFill>
        <p:spPr bwMode="auto">
          <a:xfrm>
            <a:off x="1371600" y="609600"/>
            <a:ext cx="68580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4181" name="Group 37"/>
          <p:cNvGraphicFramePr>
            <a:graphicFrameLocks noGrp="1"/>
          </p:cNvGraphicFramePr>
          <p:nvPr>
            <p:ph idx="1"/>
          </p:nvPr>
        </p:nvGraphicFramePr>
        <p:xfrm>
          <a:off x="685800" y="4572000"/>
          <a:ext cx="8077200" cy="1981200"/>
        </p:xfrm>
        <a:graphic>
          <a:graphicData uri="http://schemas.openxmlformats.org/drawingml/2006/table">
            <a:tbl>
              <a:tblPr/>
              <a:tblGrid>
                <a:gridCol w="4038600"/>
                <a:gridCol w="4038600"/>
              </a:tblGrid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Variable</a:t>
                      </a:r>
                      <a:endParaRPr kumimoji="0" lang="en-I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Meaning</a:t>
                      </a:r>
                      <a:endParaRPr kumimoji="0" lang="en-I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,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BE</a:t>
                      </a:r>
                      <a:endParaRPr kumimoji="0" lang="en-I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Total instantaneous values</a:t>
                      </a:r>
                      <a:endParaRPr kumimoji="0" lang="en-I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,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BE</a:t>
                      </a:r>
                      <a:endParaRPr kumimoji="0" lang="en-I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DC values</a:t>
                      </a:r>
                      <a:endParaRPr kumimoji="0" lang="en-I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,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be</a:t>
                      </a:r>
                      <a:endParaRPr kumimoji="0" lang="en-I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Instantaneous ac values</a:t>
                      </a:r>
                      <a:endParaRPr kumimoji="0" lang="en-I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,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be</a:t>
                      </a:r>
                      <a:endParaRPr kumimoji="0" lang="en-I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Phasor values</a:t>
                      </a:r>
                      <a:endParaRPr kumimoji="0" lang="en-I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11" name="Rectangle 39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  <a:noFill/>
        </p:spPr>
        <p:txBody>
          <a:bodyPr/>
          <a:lstStyle/>
          <a:p>
            <a:r>
              <a:rPr lang="en-US" altLang="en-US" sz="3600" b="1" smtClean="0">
                <a:solidFill>
                  <a:srgbClr val="003399"/>
                </a:solidFill>
                <a:latin typeface="Cambria" pitchFamily="18" charset="0"/>
              </a:rPr>
              <a:t>Bipolar linear amplifier</a:t>
            </a:r>
            <a:endParaRPr lang="en-IN" altLang="en-US" sz="3600" b="1" smtClean="0">
              <a:solidFill>
                <a:srgbClr val="003399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382000" cy="838200"/>
          </a:xfrm>
        </p:spPr>
        <p:txBody>
          <a:bodyPr/>
          <a:lstStyle/>
          <a:p>
            <a:pPr algn="l"/>
            <a:r>
              <a:rPr lang="en-US" altLang="en-US" sz="3200" smtClean="0">
                <a:latin typeface="Cambria" pitchFamily="18" charset="0"/>
              </a:rPr>
              <a:t>Common Emitter with Time-Varying Input</a:t>
            </a:r>
          </a:p>
        </p:txBody>
      </p:sp>
      <p:pic>
        <p:nvPicPr>
          <p:cNvPr id="90115" name="Picture 3" descr="nea2362X_060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"/>
          <a:stretch>
            <a:fillRect/>
          </a:stretch>
        </p:blipFill>
        <p:spPr>
          <a:xfrm>
            <a:off x="457200" y="1295400"/>
            <a:ext cx="2586038" cy="3352800"/>
          </a:xfrm>
          <a:noFill/>
        </p:spPr>
      </p:pic>
      <p:pic>
        <p:nvPicPr>
          <p:cNvPr id="90116" name="Picture 4" descr="nea2362X_06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3"/>
          <a:stretch>
            <a:fillRect/>
          </a:stretch>
        </p:blipFill>
        <p:spPr>
          <a:xfrm>
            <a:off x="3581400" y="1143000"/>
            <a:ext cx="5257800" cy="4343400"/>
          </a:xfr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3352800" cy="1143000"/>
          </a:xfrm>
        </p:spPr>
        <p:txBody>
          <a:bodyPr/>
          <a:lstStyle/>
          <a:p>
            <a:r>
              <a:rPr lang="en-US" altLang="en-US" sz="3200" smtClean="0">
                <a:latin typeface="Cambria" pitchFamily="18" charset="0"/>
              </a:rPr>
              <a:t>I</a:t>
            </a:r>
            <a:r>
              <a:rPr lang="en-US" altLang="en-US" sz="3200" baseline="-25000" smtClean="0">
                <a:latin typeface="Cambria" pitchFamily="18" charset="0"/>
              </a:rPr>
              <a:t>B</a:t>
            </a:r>
            <a:r>
              <a:rPr lang="en-US" altLang="en-US" sz="3200" smtClean="0">
                <a:latin typeface="Cambria" pitchFamily="18" charset="0"/>
              </a:rPr>
              <a:t> versus V</a:t>
            </a:r>
            <a:r>
              <a:rPr lang="en-US" altLang="en-US" sz="3200" baseline="-25000" smtClean="0">
                <a:latin typeface="Cambria" pitchFamily="18" charset="0"/>
              </a:rPr>
              <a:t>BE</a:t>
            </a:r>
            <a:r>
              <a:rPr lang="en-US" altLang="en-US" sz="3200" smtClean="0">
                <a:latin typeface="Cambria" pitchFamily="18" charset="0"/>
              </a:rPr>
              <a:t> </a:t>
            </a:r>
            <a:br>
              <a:rPr lang="en-US" altLang="en-US" sz="3200" smtClean="0">
                <a:latin typeface="Cambria" pitchFamily="18" charset="0"/>
              </a:rPr>
            </a:br>
            <a:r>
              <a:rPr lang="en-US" altLang="en-US" sz="3200" smtClean="0">
                <a:latin typeface="Cambria" pitchFamily="18" charset="0"/>
              </a:rPr>
              <a:t>Characteristic</a:t>
            </a:r>
          </a:p>
        </p:txBody>
      </p:sp>
      <p:pic>
        <p:nvPicPr>
          <p:cNvPr id="91139" name="Picture 3" descr="nea2362X_060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1"/>
          <a:stretch>
            <a:fillRect/>
          </a:stretch>
        </p:blipFill>
        <p:spPr>
          <a:xfrm>
            <a:off x="3810000" y="457200"/>
            <a:ext cx="4572000" cy="5410200"/>
          </a:xfrm>
          <a:noFill/>
        </p:spPr>
      </p:pic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609600" y="4841875"/>
          <a:ext cx="31242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8" name="Equation" r:id="rId4" imgW="1536700" imgH="431800" progId="Equation.3">
                  <p:embed/>
                </p:oleObj>
              </mc:Choice>
              <mc:Fallback>
                <p:oleObj name="Equation" r:id="rId4" imgW="15367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41875"/>
                        <a:ext cx="31242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4" descr="nea2362X_06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6"/>
          <a:stretch>
            <a:fillRect/>
          </a:stretch>
        </p:blipFill>
        <p:spPr bwMode="auto">
          <a:xfrm>
            <a:off x="4038600" y="1143000"/>
            <a:ext cx="4572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163" name="Object 5"/>
          <p:cNvGraphicFramePr>
            <a:graphicFrameLocks noChangeAspect="1"/>
          </p:cNvGraphicFramePr>
          <p:nvPr/>
        </p:nvGraphicFramePr>
        <p:xfrm>
          <a:off x="457200" y="2057400"/>
          <a:ext cx="2514600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1" name="Equation" r:id="rId4" imgW="1269449" imgH="545863" progId="Equation.3">
                  <p:embed/>
                </p:oleObj>
              </mc:Choice>
              <mc:Fallback>
                <p:oleObj name="Equation" r:id="rId4" imgW="1269449" imgH="54586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057400"/>
                        <a:ext cx="2514600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4" name="Text Box 6"/>
          <p:cNvSpPr txBox="1">
            <a:spLocks noChangeArrowheads="1"/>
          </p:cNvSpPr>
          <p:nvPr/>
        </p:nvSpPr>
        <p:spPr bwMode="auto">
          <a:xfrm>
            <a:off x="288925" y="244475"/>
            <a:ext cx="59467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Cambria" pitchFamily="18" charset="0"/>
              </a:rPr>
              <a:t>Total Harmonic Distortion (THD)</a:t>
            </a:r>
            <a:endParaRPr lang="en-IN" altLang="en-US"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838200"/>
          </a:xfrm>
        </p:spPr>
        <p:txBody>
          <a:bodyPr/>
          <a:lstStyle/>
          <a:p>
            <a:pPr algn="l"/>
            <a:r>
              <a:rPr lang="en-US" altLang="en-US" sz="3200" smtClean="0">
                <a:latin typeface="Cambria" pitchFamily="18" charset="0"/>
              </a:rPr>
              <a:t>ac Equivalent Circuit for Common Emitter</a:t>
            </a:r>
          </a:p>
        </p:txBody>
      </p:sp>
      <p:pic>
        <p:nvPicPr>
          <p:cNvPr id="93187" name="Picture 3" descr="nea2362X_060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1"/>
          <a:stretch>
            <a:fillRect/>
          </a:stretch>
        </p:blipFill>
        <p:spPr>
          <a:xfrm>
            <a:off x="1981200" y="1219200"/>
            <a:ext cx="4578350" cy="4419600"/>
          </a:xfr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458200" cy="838200"/>
          </a:xfrm>
        </p:spPr>
        <p:txBody>
          <a:bodyPr/>
          <a:lstStyle/>
          <a:p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Small-Signal Hybrid </a:t>
            </a:r>
            <a:r>
              <a:rPr lang="en-US" altLang="en-US" sz="3200" smtClean="0">
                <a:solidFill>
                  <a:srgbClr val="0033CC"/>
                </a:solidFill>
                <a:latin typeface="Symbol" pitchFamily="18" charset="2"/>
              </a:rPr>
              <a:t>p</a:t>
            </a:r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 Model for npn BJT</a:t>
            </a:r>
            <a:r>
              <a:rPr lang="en-US" altLang="en-US" smtClean="0">
                <a:solidFill>
                  <a:srgbClr val="0033CC"/>
                </a:solidFill>
              </a:rPr>
              <a:t> </a:t>
            </a:r>
          </a:p>
        </p:txBody>
      </p:sp>
      <p:pic>
        <p:nvPicPr>
          <p:cNvPr id="94211" name="Picture 3" descr="nea2362X_0609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6"/>
          <a:stretch>
            <a:fillRect/>
          </a:stretch>
        </p:blipFill>
        <p:spPr>
          <a:xfrm>
            <a:off x="685800" y="1143000"/>
            <a:ext cx="5334000" cy="3581400"/>
          </a:xfrm>
          <a:noFill/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-76200" y="2852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94213" name="Object 5"/>
          <p:cNvGraphicFramePr>
            <a:graphicFrameLocks noChangeAspect="1"/>
          </p:cNvGraphicFramePr>
          <p:nvPr/>
        </p:nvGraphicFramePr>
        <p:xfrm>
          <a:off x="6894513" y="1600200"/>
          <a:ext cx="1490662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1" name="Equation" r:id="rId4" imgW="609600" imgH="1155700" progId="Equation.3">
                  <p:embed/>
                </p:oleObj>
              </mc:Choice>
              <mc:Fallback>
                <p:oleObj name="Equation" r:id="rId4" imgW="609600" imgH="1155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513" y="1600200"/>
                        <a:ext cx="1490662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990600" y="5257800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Phasor signals are shown in parentheses.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Small-Signal Equivalent Circuit Using Common-Emitter Current Gain</a:t>
            </a:r>
          </a:p>
        </p:txBody>
      </p:sp>
      <p:pic>
        <p:nvPicPr>
          <p:cNvPr id="95235" name="Picture 3" descr="nea2362X_06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4"/>
          <a:stretch>
            <a:fillRect/>
          </a:stretch>
        </p:blipFill>
        <p:spPr>
          <a:xfrm>
            <a:off x="1295400" y="1752600"/>
            <a:ext cx="7010400" cy="4357688"/>
          </a:xfr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Small-Signal Equivalent Circuit for npn Common Emitter circuit-voltage gain</a:t>
            </a:r>
          </a:p>
        </p:txBody>
      </p:sp>
      <p:pic>
        <p:nvPicPr>
          <p:cNvPr id="96259" name="Picture 3" descr="nea2362X_061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5"/>
          <a:stretch>
            <a:fillRect/>
          </a:stretch>
        </p:blipFill>
        <p:spPr>
          <a:xfrm>
            <a:off x="304800" y="1447800"/>
            <a:ext cx="7620000" cy="3854450"/>
          </a:xfrm>
          <a:noFill/>
        </p:spPr>
      </p:pic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96261" name="Object 5"/>
          <p:cNvGraphicFramePr>
            <a:graphicFrameLocks noChangeAspect="1"/>
          </p:cNvGraphicFramePr>
          <p:nvPr/>
        </p:nvGraphicFramePr>
        <p:xfrm>
          <a:off x="5257800" y="5257800"/>
          <a:ext cx="312420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8" name="Equation" r:id="rId4" imgW="1459866" imgH="431613" progId="Equation.3">
                  <p:embed/>
                </p:oleObj>
              </mc:Choice>
              <mc:Fallback>
                <p:oleObj name="Equation" r:id="rId4" imgW="1459866" imgH="4316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257800"/>
                        <a:ext cx="3124200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z="2800" smtClean="0">
                <a:solidFill>
                  <a:srgbClr val="0033CC"/>
                </a:solidFill>
                <a:latin typeface="Cambria" pitchFamily="18" charset="0"/>
              </a:rPr>
              <a:t>Problem-Solving Technique: BJT AC Analysis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Aft>
                <a:spcPct val="20000"/>
              </a:spcAft>
              <a:buFont typeface="Wingdings" pitchFamily="2" charset="2"/>
              <a:buAutoNum type="arabicPeriod"/>
            </a:pPr>
            <a:r>
              <a:rPr lang="en-US" altLang="en-US" smtClean="0">
                <a:latin typeface="Times New Roman" pitchFamily="18" charset="0"/>
              </a:rPr>
              <a:t>Analyze circuit with only dc sources to find Q point.</a:t>
            </a:r>
          </a:p>
          <a:p>
            <a:pPr marL="457200" indent="-457200">
              <a:spcAft>
                <a:spcPct val="20000"/>
              </a:spcAft>
              <a:buFont typeface="Wingdings" pitchFamily="2" charset="2"/>
              <a:buAutoNum type="arabicPeriod"/>
            </a:pPr>
            <a:r>
              <a:rPr lang="en-US" altLang="en-US" smtClean="0">
                <a:latin typeface="Times New Roman" pitchFamily="18" charset="0"/>
              </a:rPr>
              <a:t>Replace each element in circuit with small-signal model, including the hybrid </a:t>
            </a:r>
            <a:r>
              <a:rPr lang="en-US" altLang="en-US" smtClean="0">
                <a:latin typeface="Symbol" pitchFamily="18" charset="2"/>
              </a:rPr>
              <a:t>p</a:t>
            </a:r>
            <a:r>
              <a:rPr lang="en-US" altLang="en-US" smtClean="0">
                <a:latin typeface="Times New Roman" pitchFamily="18" charset="0"/>
              </a:rPr>
              <a:t> model for the transistor.</a:t>
            </a:r>
          </a:p>
          <a:p>
            <a:pPr marL="457200" indent="-457200">
              <a:spcAft>
                <a:spcPct val="20000"/>
              </a:spcAft>
              <a:buFont typeface="Wingdings" pitchFamily="2" charset="2"/>
              <a:buAutoNum type="arabicPeriod"/>
            </a:pPr>
            <a:r>
              <a:rPr lang="en-US" altLang="en-US" smtClean="0">
                <a:latin typeface="Times New Roman" pitchFamily="18" charset="0"/>
              </a:rPr>
              <a:t>Analyze the small-signal equivalent circuit after setting dc source components to zero.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81000"/>
            <a:ext cx="8229600" cy="2590800"/>
          </a:xfrm>
        </p:spPr>
        <p:txBody>
          <a:bodyPr/>
          <a:lstStyle/>
          <a:p>
            <a:pPr algn="just"/>
            <a:r>
              <a:rPr lang="en-US" altLang="en-US" sz="2800" smtClean="0">
                <a:latin typeface="Times New Roman" pitchFamily="18" charset="0"/>
              </a:rPr>
              <a:t>Calculate the small-signal voltage gain of the BJT as shown in figure. Assume the transistor and circuit parameters are </a:t>
            </a:r>
            <a:r>
              <a:rPr lang="en-US" altLang="en-US" sz="2800" smtClean="0">
                <a:latin typeface="Symbol" pitchFamily="18" charset="2"/>
              </a:rPr>
              <a:t>b</a:t>
            </a:r>
            <a:r>
              <a:rPr lang="en-US" altLang="en-US" sz="2800" smtClean="0">
                <a:latin typeface="Times New Roman" pitchFamily="18" charset="0"/>
              </a:rPr>
              <a:t> = 100, </a:t>
            </a:r>
            <a:r>
              <a:rPr lang="en-US" altLang="en-US" sz="2800" i="1" smtClean="0">
                <a:latin typeface="Times New Roman" pitchFamily="18" charset="0"/>
              </a:rPr>
              <a:t>V</a:t>
            </a:r>
            <a:r>
              <a:rPr lang="en-US" altLang="en-US" sz="2800" baseline="-25000" smtClean="0">
                <a:latin typeface="Times New Roman" pitchFamily="18" charset="0"/>
              </a:rPr>
              <a:t>CC</a:t>
            </a:r>
            <a:r>
              <a:rPr lang="en-US" altLang="en-US" sz="2800" smtClean="0">
                <a:latin typeface="Times New Roman" pitchFamily="18" charset="0"/>
              </a:rPr>
              <a:t> =12 V, </a:t>
            </a:r>
            <a:r>
              <a:rPr lang="en-US" altLang="en-US" sz="2800" i="1" smtClean="0">
                <a:latin typeface="Times New Roman" pitchFamily="18" charset="0"/>
              </a:rPr>
              <a:t>V</a:t>
            </a:r>
            <a:r>
              <a:rPr lang="en-US" altLang="en-US" sz="2800" baseline="-25000" smtClean="0">
                <a:latin typeface="Times New Roman" pitchFamily="18" charset="0"/>
              </a:rPr>
              <a:t>BE</a:t>
            </a:r>
            <a:r>
              <a:rPr lang="en-US" altLang="en-US" sz="2800" smtClean="0">
                <a:latin typeface="Times New Roman" pitchFamily="18" charset="0"/>
              </a:rPr>
              <a:t> = 0.7 V, </a:t>
            </a:r>
            <a:r>
              <a:rPr lang="en-US" altLang="en-US" sz="2800" i="1" smtClean="0">
                <a:latin typeface="Times New Roman" pitchFamily="18" charset="0"/>
              </a:rPr>
              <a:t>R</a:t>
            </a:r>
            <a:r>
              <a:rPr lang="en-US" altLang="en-US" sz="2800" baseline="-25000" smtClean="0">
                <a:latin typeface="Times New Roman" pitchFamily="18" charset="0"/>
              </a:rPr>
              <a:t>C</a:t>
            </a:r>
            <a:r>
              <a:rPr lang="en-US" altLang="en-US" sz="2800" smtClean="0">
                <a:latin typeface="Times New Roman" pitchFamily="18" charset="0"/>
              </a:rPr>
              <a:t> = 6 k </a:t>
            </a:r>
            <a:r>
              <a:rPr lang="en-US" altLang="en-US" sz="2800" smtClean="0">
                <a:latin typeface="Times New Roman" pitchFamily="18" charset="0"/>
                <a:sym typeface="Symbol" pitchFamily="18" charset="2"/>
              </a:rPr>
              <a:t></a:t>
            </a:r>
            <a:r>
              <a:rPr lang="en-US" altLang="en-US" sz="2800" smtClean="0">
                <a:latin typeface="Times New Roman" pitchFamily="18" charset="0"/>
              </a:rPr>
              <a:t>, </a:t>
            </a:r>
            <a:r>
              <a:rPr lang="en-US" altLang="en-US" sz="2800" i="1" smtClean="0">
                <a:latin typeface="Times New Roman" pitchFamily="18" charset="0"/>
              </a:rPr>
              <a:t>R</a:t>
            </a:r>
            <a:r>
              <a:rPr lang="en-US" altLang="en-US" sz="2800" baseline="-25000" smtClean="0">
                <a:latin typeface="Times New Roman" pitchFamily="18" charset="0"/>
              </a:rPr>
              <a:t>B</a:t>
            </a:r>
            <a:r>
              <a:rPr lang="en-US" altLang="en-US" sz="2800" smtClean="0">
                <a:latin typeface="Times New Roman" pitchFamily="18" charset="0"/>
              </a:rPr>
              <a:t> = 50 k</a:t>
            </a:r>
            <a:r>
              <a:rPr lang="en-US" altLang="en-US" sz="2800" smtClean="0">
                <a:latin typeface="Times New Roman" pitchFamily="18" charset="0"/>
                <a:sym typeface="Symbol" pitchFamily="18" charset="2"/>
              </a:rPr>
              <a:t></a:t>
            </a:r>
            <a:r>
              <a:rPr lang="en-US" altLang="en-US" sz="2800" smtClean="0">
                <a:latin typeface="Times New Roman" pitchFamily="18" charset="0"/>
              </a:rPr>
              <a:t>, and </a:t>
            </a:r>
            <a:r>
              <a:rPr lang="en-US" altLang="en-US" sz="2800" i="1" smtClean="0">
                <a:latin typeface="Times New Roman" pitchFamily="18" charset="0"/>
              </a:rPr>
              <a:t>V</a:t>
            </a:r>
            <a:r>
              <a:rPr lang="en-US" altLang="en-US" sz="2800" baseline="-25000" smtClean="0">
                <a:latin typeface="Times New Roman" pitchFamily="18" charset="0"/>
              </a:rPr>
              <a:t>BB</a:t>
            </a:r>
            <a:r>
              <a:rPr lang="en-US" altLang="en-US" sz="2800" smtClean="0">
                <a:latin typeface="Times New Roman" pitchFamily="18" charset="0"/>
              </a:rPr>
              <a:t> =1.2 V.</a:t>
            </a:r>
            <a:endParaRPr lang="en-IN" altLang="en-US" sz="2800" smtClean="0">
              <a:latin typeface="Times New Roman" pitchFamily="18" charset="0"/>
            </a:endParaRPr>
          </a:p>
        </p:txBody>
      </p:sp>
      <p:pic>
        <p:nvPicPr>
          <p:cNvPr id="98307" name="Picture 4" descr="nea2362X_06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"/>
          <a:stretch>
            <a:fillRect/>
          </a:stretch>
        </p:blipFill>
        <p:spPr bwMode="auto">
          <a:xfrm>
            <a:off x="228600" y="2286000"/>
            <a:ext cx="258603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8" name="Picture 5" descr="nea2362X_06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6"/>
          <a:stretch>
            <a:fillRect/>
          </a:stretch>
        </p:blipFill>
        <p:spPr bwMode="auto">
          <a:xfrm>
            <a:off x="3200400" y="2514600"/>
            <a:ext cx="5715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>
                <a:solidFill>
                  <a:srgbClr val="003399"/>
                </a:solidFill>
              </a:rPr>
              <a:t>Modes of Operation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495800"/>
          </a:xfrm>
        </p:spPr>
        <p:txBody>
          <a:bodyPr/>
          <a:lstStyle/>
          <a:p>
            <a:r>
              <a:rPr lang="en-US" altLang="en-US" smtClean="0"/>
              <a:t>Forward-Active</a:t>
            </a:r>
          </a:p>
          <a:p>
            <a:pPr lvl="1"/>
            <a:r>
              <a:rPr lang="en-US" altLang="en-US" smtClean="0"/>
              <a:t>B-E junction is forward biased</a:t>
            </a:r>
          </a:p>
          <a:p>
            <a:pPr lvl="1"/>
            <a:r>
              <a:rPr lang="en-US" altLang="en-US" smtClean="0"/>
              <a:t>B-C junction is reverse biased</a:t>
            </a:r>
          </a:p>
          <a:p>
            <a:r>
              <a:rPr lang="en-US" altLang="en-US" smtClean="0"/>
              <a:t>Saturation</a:t>
            </a:r>
          </a:p>
          <a:p>
            <a:pPr lvl="1"/>
            <a:r>
              <a:rPr lang="en-US" altLang="en-US" smtClean="0"/>
              <a:t>B-E and B-C junctions are forward biased</a:t>
            </a:r>
          </a:p>
          <a:p>
            <a:r>
              <a:rPr lang="en-US" altLang="en-US" smtClean="0"/>
              <a:t>Cut-Off</a:t>
            </a:r>
          </a:p>
          <a:p>
            <a:pPr lvl="1"/>
            <a:r>
              <a:rPr lang="en-US" altLang="en-US" smtClean="0"/>
              <a:t>B-E and B-C junctions are reverse biased </a:t>
            </a:r>
          </a:p>
          <a:p>
            <a:r>
              <a:rPr lang="en-US" altLang="en-US" smtClean="0"/>
              <a:t>Inverse-Active (or Reverse-Active)</a:t>
            </a:r>
          </a:p>
          <a:p>
            <a:pPr lvl="1"/>
            <a:r>
              <a:rPr lang="en-US" altLang="en-US" smtClean="0"/>
              <a:t>B-E junction is reverse biased</a:t>
            </a:r>
          </a:p>
          <a:p>
            <a:pPr lvl="1"/>
            <a:r>
              <a:rPr lang="en-US" altLang="en-US" smtClean="0"/>
              <a:t>B-C junction is forward biased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3124200"/>
            <a:ext cx="9144000" cy="3733800"/>
          </a:xfrm>
          <a:prstGeom prst="rect">
            <a:avLst/>
          </a:prstGeom>
          <a:solidFill>
            <a:schemeClr val="bg2">
              <a:alpha val="4784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Hybrid </a:t>
            </a:r>
            <a:r>
              <a:rPr lang="en-US" altLang="en-US" sz="3200" b="1" smtClean="0">
                <a:solidFill>
                  <a:srgbClr val="0033CC"/>
                </a:solidFill>
                <a:latin typeface="Symbol" pitchFamily="18" charset="2"/>
              </a:rPr>
              <a:t>p</a:t>
            </a:r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 Model for npn with Early Effect</a:t>
            </a:r>
          </a:p>
        </p:txBody>
      </p:sp>
      <p:pic>
        <p:nvPicPr>
          <p:cNvPr id="99331" name="Picture 3" descr="nea2362X_061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5"/>
          <a:stretch>
            <a:fillRect/>
          </a:stretch>
        </p:blipFill>
        <p:spPr>
          <a:xfrm>
            <a:off x="457200" y="1219200"/>
            <a:ext cx="8458200" cy="2546350"/>
          </a:xfrm>
          <a:noFill/>
        </p:spPr>
      </p:pic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1066800" y="5538788"/>
          <a:ext cx="1600200" cy="131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1" name="Equation" r:id="rId4" imgW="545863" imgH="444307" progId="Equation.3">
                  <p:embed/>
                </p:oleObj>
              </mc:Choice>
              <mc:Fallback>
                <p:oleObj name="Equation" r:id="rId4" imgW="545863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538788"/>
                        <a:ext cx="1600200" cy="131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4" name="Object 4"/>
          <p:cNvGraphicFramePr>
            <a:graphicFrameLocks noChangeAspect="1"/>
          </p:cNvGraphicFramePr>
          <p:nvPr/>
        </p:nvGraphicFramePr>
        <p:xfrm>
          <a:off x="457200" y="4114800"/>
          <a:ext cx="38862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2" name="Equation" r:id="rId6" imgW="1295400" imgH="482600" progId="Equation.3">
                  <p:embed/>
                </p:oleObj>
              </mc:Choice>
              <mc:Fallback>
                <p:oleObj name="Equation" r:id="rId6" imgW="12954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14800"/>
                        <a:ext cx="38862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5" name="Object 4"/>
          <p:cNvGraphicFramePr>
            <a:graphicFrameLocks noChangeAspect="1"/>
          </p:cNvGraphicFramePr>
          <p:nvPr/>
        </p:nvGraphicFramePr>
        <p:xfrm>
          <a:off x="5829300" y="4038600"/>
          <a:ext cx="2667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3" name="Equation" r:id="rId8" imgW="889000" imgH="508000" progId="Equation.3">
                  <p:embed/>
                </p:oleObj>
              </mc:Choice>
              <mc:Fallback>
                <p:oleObj name="Equation" r:id="rId8" imgW="8890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4038600"/>
                        <a:ext cx="26670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6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3657600" y="5715000"/>
          <a:ext cx="37338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4" name="Equation" r:id="rId10" imgW="1676400" imgH="431800" progId="Equation.3">
                  <p:embed/>
                </p:oleObj>
              </mc:Choice>
              <mc:Fallback>
                <p:oleObj name="Equation" r:id="rId10" imgW="1676400" imgH="431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715000"/>
                        <a:ext cx="3733800" cy="963613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rgbClr val="0033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Hybrid </a:t>
            </a:r>
            <a:r>
              <a:rPr lang="en-US" altLang="en-US" sz="3200" b="1" smtClean="0">
                <a:solidFill>
                  <a:srgbClr val="0033CC"/>
                </a:solidFill>
                <a:latin typeface="Symbol" pitchFamily="18" charset="2"/>
              </a:rPr>
              <a:t>p</a:t>
            </a:r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 Model for pnp with Early Effect</a:t>
            </a:r>
          </a:p>
        </p:txBody>
      </p:sp>
      <p:pic>
        <p:nvPicPr>
          <p:cNvPr id="100355" name="Picture 3" descr="nea2362X_061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4"/>
          <a:stretch>
            <a:fillRect/>
          </a:stretch>
        </p:blipFill>
        <p:spPr>
          <a:xfrm>
            <a:off x="152400" y="1447800"/>
            <a:ext cx="8839200" cy="2627313"/>
          </a:xfrm>
          <a:noFill/>
        </p:spPr>
      </p:pic>
      <p:graphicFrame>
        <p:nvGraphicFramePr>
          <p:cNvPr id="10035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066800" y="4648200"/>
          <a:ext cx="2840038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3" name="Equation" r:id="rId4" imgW="1397000" imgH="431800" progId="Equation.3">
                  <p:embed/>
                </p:oleObj>
              </mc:Choice>
              <mc:Fallback>
                <p:oleObj name="Equation" r:id="rId4" imgW="13970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648200"/>
                        <a:ext cx="2840038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smtClean="0">
                <a:solidFill>
                  <a:srgbClr val="0033CC"/>
                </a:solidFill>
                <a:latin typeface="Cambria" pitchFamily="18" charset="0"/>
              </a:rPr>
              <a:t>BJT Amplifier configurations</a:t>
            </a:r>
            <a:endParaRPr lang="en-IN" altLang="en-US" sz="3600" b="1" smtClean="0">
              <a:solidFill>
                <a:srgbClr val="0033CC"/>
              </a:solidFill>
              <a:latin typeface="Cambria" pitchFamily="18" charset="0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Common emitter</a:t>
            </a:r>
          </a:p>
          <a:p>
            <a:pPr lvl="1"/>
            <a:r>
              <a:rPr lang="en-US" altLang="en-US" smtClean="0">
                <a:solidFill>
                  <a:srgbClr val="D60093"/>
                </a:solidFill>
              </a:rPr>
              <a:t>Basic common emitter amplifier</a:t>
            </a:r>
          </a:p>
          <a:p>
            <a:pPr lvl="1"/>
            <a:r>
              <a:rPr lang="en-US" altLang="en-US" smtClean="0">
                <a:solidFill>
                  <a:srgbClr val="D60093"/>
                </a:solidFill>
              </a:rPr>
              <a:t>With Emitter resistor</a:t>
            </a:r>
          </a:p>
          <a:p>
            <a:pPr lvl="1"/>
            <a:r>
              <a:rPr lang="en-US" altLang="en-US" smtClean="0">
                <a:solidFill>
                  <a:srgbClr val="D60093"/>
                </a:solidFill>
              </a:rPr>
              <a:t>With bypass capacitor</a:t>
            </a:r>
          </a:p>
          <a:p>
            <a:r>
              <a:rPr lang="en-US" altLang="en-US" smtClean="0"/>
              <a:t>Common collector (emitter follower)</a:t>
            </a:r>
          </a:p>
          <a:p>
            <a:r>
              <a:rPr lang="en-US" altLang="en-US" smtClean="0"/>
              <a:t>Common base</a:t>
            </a:r>
            <a:endParaRPr lang="en-IN" altLang="en-US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altLang="en-US" sz="3200" smtClean="0">
                <a:solidFill>
                  <a:srgbClr val="0033CC"/>
                </a:solidFill>
                <a:latin typeface="Cambria" pitchFamily="18" charset="0"/>
              </a:rPr>
              <a:t>4 Equivalent 2-port Networks</a:t>
            </a:r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143000"/>
            <a:ext cx="480060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762000" y="1905000"/>
            <a:ext cx="2819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>
                <a:latin typeface="Verdana" pitchFamily="34" charset="0"/>
              </a:rPr>
              <a:t>Voltage Amplifier</a:t>
            </a:r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762000" y="4403725"/>
            <a:ext cx="2819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>
                <a:latin typeface="Verdana" pitchFamily="34" charset="0"/>
              </a:rPr>
              <a:t>Current Amplifier</a:t>
            </a:r>
          </a:p>
        </p:txBody>
      </p:sp>
      <p:pic>
        <p:nvPicPr>
          <p:cNvPr id="1024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30638"/>
            <a:ext cx="5257800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33CC"/>
                </a:solidFill>
                <a:latin typeface="Cambria" pitchFamily="18" charset="0"/>
              </a:rPr>
              <a:t>4 Equivalent 2-port Networks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219200"/>
            <a:ext cx="5181600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579813"/>
            <a:ext cx="4724400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609600" y="1905000"/>
            <a:ext cx="281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>
                <a:latin typeface="Verdana" pitchFamily="34" charset="0"/>
              </a:rPr>
              <a:t>Transconductance Amplifier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533400" y="4251325"/>
            <a:ext cx="281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>
                <a:latin typeface="Verdana" pitchFamily="34" charset="0"/>
              </a:rPr>
              <a:t>Transresistance Amplifier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en-US" sz="2800" b="1" smtClean="0">
                <a:solidFill>
                  <a:srgbClr val="0033CC"/>
                </a:solidFill>
                <a:latin typeface="Cambria" pitchFamily="18" charset="0"/>
              </a:rPr>
              <a:t>Common Emitter with Voltage-Divider Bias and a Coupling Capacitor</a:t>
            </a:r>
          </a:p>
        </p:txBody>
      </p:sp>
      <p:pic>
        <p:nvPicPr>
          <p:cNvPr id="104451" name="Picture 3" descr="nea2362X_062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9"/>
          <a:stretch>
            <a:fillRect/>
          </a:stretch>
        </p:blipFill>
        <p:spPr>
          <a:xfrm>
            <a:off x="1524000" y="1371600"/>
            <a:ext cx="5410200" cy="4876800"/>
          </a:xfr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Small-Signal Equivalent Circuit – Coupling Capacitor Assumed a Short</a:t>
            </a:r>
          </a:p>
        </p:txBody>
      </p:sp>
      <p:pic>
        <p:nvPicPr>
          <p:cNvPr id="105475" name="Picture 3" descr="nea2362X_062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5"/>
          <a:stretch>
            <a:fillRect/>
          </a:stretch>
        </p:blipFill>
        <p:spPr>
          <a:xfrm>
            <a:off x="762000" y="1676400"/>
            <a:ext cx="7907338" cy="3962400"/>
          </a:xfr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458200" cy="685800"/>
          </a:xfrm>
        </p:spPr>
        <p:txBody>
          <a:bodyPr/>
          <a:lstStyle/>
          <a:p>
            <a:pPr algn="l"/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npn Common Emitter with Emitter Resistor</a:t>
            </a:r>
          </a:p>
        </p:txBody>
      </p:sp>
      <p:pic>
        <p:nvPicPr>
          <p:cNvPr id="106499" name="Picture 3" descr="nea2362X_063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4"/>
          <a:stretch>
            <a:fillRect/>
          </a:stretch>
        </p:blipFill>
        <p:spPr>
          <a:xfrm>
            <a:off x="1066800" y="1066800"/>
            <a:ext cx="6096000" cy="4995863"/>
          </a:xfr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1143000"/>
          </a:xfrm>
        </p:spPr>
        <p:txBody>
          <a:bodyPr/>
          <a:lstStyle/>
          <a:p>
            <a:r>
              <a:rPr lang="en-US" altLang="en-US" sz="2800" b="1" smtClean="0">
                <a:solidFill>
                  <a:srgbClr val="0033CC"/>
                </a:solidFill>
                <a:latin typeface="Cambria" pitchFamily="18" charset="0"/>
              </a:rPr>
              <a:t>Small-Signal Equivalent Circuit:</a:t>
            </a:r>
            <a:br>
              <a:rPr lang="en-US" altLang="en-US" sz="2800" b="1" smtClean="0">
                <a:solidFill>
                  <a:srgbClr val="0033CC"/>
                </a:solidFill>
                <a:latin typeface="Cambria" pitchFamily="18" charset="0"/>
              </a:rPr>
            </a:br>
            <a:r>
              <a:rPr lang="en-US" altLang="en-US" sz="2800" b="1" smtClean="0">
                <a:solidFill>
                  <a:srgbClr val="0033CC"/>
                </a:solidFill>
                <a:latin typeface="Cambria" pitchFamily="18" charset="0"/>
              </a:rPr>
              <a:t>Common Emitter with R</a:t>
            </a:r>
            <a:r>
              <a:rPr lang="en-US" altLang="en-US" sz="2800" b="1" baseline="-25000" smtClean="0">
                <a:solidFill>
                  <a:srgbClr val="0033CC"/>
                </a:solidFill>
                <a:latin typeface="Cambria" pitchFamily="18" charset="0"/>
              </a:rPr>
              <a:t>E</a:t>
            </a:r>
          </a:p>
        </p:txBody>
      </p:sp>
      <p:pic>
        <p:nvPicPr>
          <p:cNvPr id="107523" name="Picture 3" descr="nea2362X_06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4"/>
          <a:stretch>
            <a:fillRect/>
          </a:stretch>
        </p:blipFill>
        <p:spPr>
          <a:xfrm>
            <a:off x="228600" y="1219200"/>
            <a:ext cx="5943600" cy="4017963"/>
          </a:xfrm>
          <a:noFill/>
        </p:spPr>
      </p:pic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0" y="2957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5638800" y="4964113"/>
          <a:ext cx="3505200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2" name="Equation" r:id="rId4" imgW="1816100" imgH="939800" progId="Equation.3">
                  <p:embed/>
                </p:oleObj>
              </mc:Choice>
              <mc:Fallback>
                <p:oleObj name="Equation" r:id="rId4" imgW="1816100" imgH="93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964113"/>
                        <a:ext cx="3505200" cy="181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R</a:t>
            </a:r>
            <a:r>
              <a:rPr lang="en-US" altLang="en-US" sz="3200" b="1" baseline="-25000" smtClean="0">
                <a:solidFill>
                  <a:srgbClr val="0033CC"/>
                </a:solidFill>
                <a:latin typeface="Cambria" pitchFamily="18" charset="0"/>
              </a:rPr>
              <a:t>E</a:t>
            </a:r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 and Emitter Bypass Capacitor</a:t>
            </a:r>
          </a:p>
        </p:txBody>
      </p:sp>
      <p:pic>
        <p:nvPicPr>
          <p:cNvPr id="108547" name="Picture 3" descr="nea2362X_063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7"/>
          <a:stretch>
            <a:fillRect/>
          </a:stretch>
        </p:blipFill>
        <p:spPr>
          <a:xfrm>
            <a:off x="1524000" y="990600"/>
            <a:ext cx="5867400" cy="5376863"/>
          </a:xfr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 smtClean="0"/>
              <a:t>npn BJT in Forward-Active</a:t>
            </a:r>
          </a:p>
        </p:txBody>
      </p:sp>
      <p:pic>
        <p:nvPicPr>
          <p:cNvPr id="435205" name="Picture 5" descr="nea2362X_050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6328"/>
          <a:stretch>
            <a:fillRect/>
          </a:stretch>
        </p:blipFill>
        <p:spPr>
          <a:xfrm>
            <a:off x="838200" y="1279525"/>
            <a:ext cx="7391400" cy="45116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itchFamily="18" charset="0"/>
              </a:rPr>
              <a:t>Field Effect Transistors (FET)</a:t>
            </a:r>
            <a:endParaRPr lang="en-IN" sz="40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mbria" pitchFamily="18" charset="0"/>
            </a:endParaRP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mbria" pitchFamily="18" charset="0"/>
              </a:rPr>
              <a:t>Metal-Oxide Semiconductor FET (MOSFET)</a:t>
            </a:r>
          </a:p>
          <a:p>
            <a:pPr lvl="1" eaLnBrk="1" hangingPunct="1"/>
            <a:r>
              <a:rPr lang="en-US" altLang="en-US" smtClean="0">
                <a:latin typeface="Cambria" pitchFamily="18" charset="0"/>
              </a:rPr>
              <a:t>n-type MOS</a:t>
            </a:r>
          </a:p>
          <a:p>
            <a:pPr lvl="1" eaLnBrk="1" hangingPunct="1"/>
            <a:r>
              <a:rPr lang="en-US" altLang="en-US" smtClean="0">
                <a:latin typeface="Cambria" pitchFamily="18" charset="0"/>
              </a:rPr>
              <a:t>p-type MOS</a:t>
            </a:r>
          </a:p>
          <a:p>
            <a:pPr eaLnBrk="1" hangingPunct="1"/>
            <a:r>
              <a:rPr lang="en-US" altLang="en-US" smtClean="0">
                <a:latin typeface="Cambria" pitchFamily="18" charset="0"/>
              </a:rPr>
              <a:t>Junction FET (JFET)</a:t>
            </a:r>
          </a:p>
          <a:p>
            <a:pPr lvl="1" eaLnBrk="1" hangingPunct="1"/>
            <a:r>
              <a:rPr lang="en-US" altLang="en-US" smtClean="0">
                <a:latin typeface="Cambria" pitchFamily="18" charset="0"/>
              </a:rPr>
              <a:t>pn junction FET</a:t>
            </a:r>
            <a:endParaRPr lang="en-IN" altLang="en-US" smtClean="0"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6" t="53334" r="61047" b="13725"/>
          <a:stretch>
            <a:fillRect/>
          </a:stretch>
        </p:blipFill>
        <p:spPr bwMode="auto">
          <a:xfrm>
            <a:off x="3733800" y="1295400"/>
            <a:ext cx="5257800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5" name="Text Box 5"/>
          <p:cNvSpPr txBox="1">
            <a:spLocks noChangeArrowheads="1"/>
          </p:cNvSpPr>
          <p:nvPr/>
        </p:nvSpPr>
        <p:spPr bwMode="auto">
          <a:xfrm>
            <a:off x="3833813" y="5715000"/>
            <a:ext cx="4090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99"/>
                </a:solidFill>
                <a:latin typeface="Cambria" pitchFamily="18" charset="0"/>
              </a:rPr>
              <a:t>Basic MOS capacitor structure</a:t>
            </a:r>
            <a:endParaRPr lang="en-IN" altLang="en-US" sz="2400">
              <a:solidFill>
                <a:srgbClr val="003399"/>
              </a:solidFill>
              <a:latin typeface="Cambria" pitchFamily="18" charset="0"/>
            </a:endParaRPr>
          </a:p>
        </p:txBody>
      </p:sp>
      <p:sp>
        <p:nvSpPr>
          <p:cNvPr id="11059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mbria" pitchFamily="18" charset="0"/>
              </a:rPr>
              <a:t>MOSFET</a:t>
            </a:r>
            <a:endParaRPr lang="en-IN" altLang="en-US" smtClean="0">
              <a:latin typeface="Cambria" pitchFamily="18" charset="0"/>
            </a:endParaRPr>
          </a:p>
        </p:txBody>
      </p:sp>
      <p:sp>
        <p:nvSpPr>
          <p:cNvPr id="110597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2667000" cy="4876800"/>
          </a:xfrm>
        </p:spPr>
        <p:txBody>
          <a:bodyPr/>
          <a:lstStyle/>
          <a:p>
            <a:pPr algn="just" eaLnBrk="1" hangingPunct="1"/>
            <a:r>
              <a:rPr lang="en-US" altLang="en-US" sz="2600" smtClean="0">
                <a:latin typeface="Cambria" pitchFamily="18" charset="0"/>
              </a:rPr>
              <a:t>Smaller in size</a:t>
            </a:r>
          </a:p>
          <a:p>
            <a:pPr algn="just" eaLnBrk="1" hangingPunct="1"/>
            <a:r>
              <a:rPr lang="en-US" altLang="en-US" sz="2600" smtClean="0">
                <a:latin typeface="Cambria" pitchFamily="18" charset="0"/>
              </a:rPr>
              <a:t>High density VLSI</a:t>
            </a:r>
          </a:p>
          <a:p>
            <a:pPr algn="just" eaLnBrk="1" hangingPunct="1"/>
            <a:r>
              <a:rPr lang="en-US" altLang="en-US" sz="2600" smtClean="0">
                <a:latin typeface="Cambria" pitchFamily="18" charset="0"/>
              </a:rPr>
              <a:t>Based on field enhancement</a:t>
            </a:r>
          </a:p>
          <a:p>
            <a:pPr algn="just" eaLnBrk="1" hangingPunct="1"/>
            <a:r>
              <a:rPr lang="en-US" altLang="en-US" sz="2600" smtClean="0">
                <a:latin typeface="Cambria" pitchFamily="18" charset="0"/>
              </a:rPr>
              <a:t>Modulation of conductance of semiconductor substrate</a:t>
            </a:r>
            <a:endParaRPr lang="en-IN" altLang="en-US" sz="2600" smtClean="0"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5" t="60338" r="60898" b="19145"/>
          <a:stretch>
            <a:fillRect/>
          </a:stretch>
        </p:blipFill>
        <p:spPr bwMode="auto">
          <a:xfrm>
            <a:off x="76200" y="0"/>
            <a:ext cx="33528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2" t="55977" r="14317" b="19145"/>
          <a:stretch>
            <a:fillRect/>
          </a:stretch>
        </p:blipFill>
        <p:spPr bwMode="auto">
          <a:xfrm>
            <a:off x="457200" y="1752600"/>
            <a:ext cx="7543800" cy="21732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2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9" t="29916" r="13969" b="24315"/>
          <a:stretch>
            <a:fillRect/>
          </a:stretch>
        </p:blipFill>
        <p:spPr bwMode="auto">
          <a:xfrm>
            <a:off x="457200" y="4038600"/>
            <a:ext cx="7543800" cy="268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62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p-type</a:t>
            </a:r>
            <a:endParaRPr lang="en-IN" altLang="en-US" sz="3200" b="1" smtClean="0">
              <a:solidFill>
                <a:srgbClr val="0033CC"/>
              </a:solidFill>
              <a:latin typeface="Cambria" pitchFamily="18" charset="0"/>
            </a:endParaRPr>
          </a:p>
        </p:txBody>
      </p:sp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3276600" y="36513"/>
            <a:ext cx="54895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60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itchFamily="18" charset="0"/>
              </a:rPr>
              <a:t>Understanding the field enhancement</a:t>
            </a:r>
            <a:endParaRPr lang="en-IN" sz="2600">
              <a:solidFill>
                <a:srgbClr val="0066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 sz="3600" smtClean="0">
                <a:solidFill>
                  <a:srgbClr val="0033CC"/>
                </a:solidFill>
                <a:latin typeface="Cambria" pitchFamily="18" charset="0"/>
              </a:rPr>
              <a:t>n-type</a:t>
            </a:r>
            <a:endParaRPr lang="en-IN" altLang="en-US" sz="3600" smtClean="0">
              <a:solidFill>
                <a:srgbClr val="0033CC"/>
              </a:solidFill>
              <a:latin typeface="Cambria" pitchFamily="18" charset="0"/>
            </a:endParaRPr>
          </a:p>
        </p:txBody>
      </p:sp>
      <p:pic>
        <p:nvPicPr>
          <p:cNvPr id="1126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8" t="48093" r="12462" b="7210"/>
          <a:stretch>
            <a:fillRect/>
          </a:stretch>
        </p:blipFill>
        <p:spPr bwMode="auto">
          <a:xfrm>
            <a:off x="228600" y="1600200"/>
            <a:ext cx="8915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1933575" y="5164138"/>
            <a:ext cx="6073775" cy="1095375"/>
          </a:xfrm>
          <a:prstGeom prst="rect">
            <a:avLst/>
          </a:prstGeom>
          <a:noFill/>
          <a:ln w="2857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mbria" pitchFamily="18" charset="0"/>
              </a:rPr>
              <a:t>p-type substrate: +ve gate voltage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mbria" pitchFamily="18" charset="0"/>
              </a:rPr>
              <a:t>n-type substrate: -ve gate voltage</a:t>
            </a:r>
            <a:endParaRPr lang="en-IN" altLang="en-US">
              <a:solidFill>
                <a:srgbClr val="FF0000"/>
              </a:solidFill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algn="r" eaLnBrk="1" hangingPunct="1"/>
            <a:r>
              <a:rPr lang="en-US" altLang="en-US" sz="3200" b="1" smtClean="0">
                <a:solidFill>
                  <a:srgbClr val="0033CC"/>
                </a:solidFill>
                <a:latin typeface="Cambria" pitchFamily="18" charset="0"/>
              </a:rPr>
              <a:t>n-channel enhancement mode MOSFET</a:t>
            </a:r>
            <a:endParaRPr lang="en-IN" altLang="en-US" sz="3200" b="1" smtClean="0">
              <a:solidFill>
                <a:srgbClr val="0033CC"/>
              </a:solidFill>
              <a:latin typeface="Cambria" pitchFamily="18" charset="0"/>
            </a:endParaRP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81000" y="4191000"/>
            <a:ext cx="8229600" cy="13255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smtClean="0">
                <a:latin typeface="Cambria" pitchFamily="18" charset="0"/>
              </a:rPr>
              <a:t>Channel length, </a:t>
            </a:r>
            <a:r>
              <a:rPr lang="en-US" altLang="en-US" sz="2800" i="1" smtClean="0">
                <a:latin typeface="Cambria" pitchFamily="18" charset="0"/>
              </a:rPr>
              <a:t>L</a:t>
            </a:r>
            <a:r>
              <a:rPr lang="en-US" altLang="en-US" sz="2800" smtClean="0">
                <a:latin typeface="Cambria" pitchFamily="18" charset="0"/>
              </a:rPr>
              <a:t> ~ 1 </a:t>
            </a:r>
            <a:r>
              <a:rPr lang="en-US" altLang="en-US" sz="2800" smtClean="0">
                <a:latin typeface="Symbol" pitchFamily="18" charset="2"/>
              </a:rPr>
              <a:t>m</a:t>
            </a:r>
            <a:r>
              <a:rPr lang="en-US" altLang="en-US" sz="2800" smtClean="0">
                <a:latin typeface="Cambria" pitchFamily="18" charset="0"/>
              </a:rPr>
              <a:t>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>
                <a:latin typeface="Cambria" pitchFamily="18" charset="0"/>
              </a:rPr>
              <a:t>Oxide length, </a:t>
            </a:r>
            <a:r>
              <a:rPr lang="en-US" altLang="en-US" sz="2800" i="1" smtClean="0">
                <a:latin typeface="Cambria" pitchFamily="18" charset="0"/>
              </a:rPr>
              <a:t>t</a:t>
            </a:r>
            <a:r>
              <a:rPr lang="en-US" altLang="en-US" sz="2800" baseline="-25000" smtClean="0">
                <a:latin typeface="Cambria" pitchFamily="18" charset="0"/>
              </a:rPr>
              <a:t>ox</a:t>
            </a:r>
            <a:r>
              <a:rPr lang="en-US" altLang="en-US" sz="2800" smtClean="0">
                <a:latin typeface="Cambria" pitchFamily="18" charset="0"/>
              </a:rPr>
              <a:t> ~ 400 Angstrom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>
                <a:solidFill>
                  <a:srgbClr val="FF0000"/>
                </a:solidFill>
                <a:latin typeface="Cambria" pitchFamily="18" charset="0"/>
              </a:rPr>
              <a:t>NMOS (</a:t>
            </a:r>
            <a:r>
              <a:rPr lang="en-US" altLang="en-US" sz="2800" i="1" smtClean="0">
                <a:solidFill>
                  <a:srgbClr val="FF0000"/>
                </a:solidFill>
                <a:latin typeface="Cambria" pitchFamily="18" charset="0"/>
              </a:rPr>
              <a:t>carriers are electrons</a:t>
            </a:r>
            <a:r>
              <a:rPr lang="en-US" altLang="en-US" sz="2800" smtClean="0">
                <a:solidFill>
                  <a:srgbClr val="FF0000"/>
                </a:solidFill>
                <a:latin typeface="Cambria" pitchFamily="18" charset="0"/>
              </a:rPr>
              <a:t>)</a:t>
            </a:r>
            <a:endParaRPr lang="en-IN" altLang="en-US" sz="2800" smtClean="0">
              <a:solidFill>
                <a:srgbClr val="FF0000"/>
              </a:solidFill>
              <a:latin typeface="Cambria" pitchFamily="18" charset="0"/>
            </a:endParaRPr>
          </a:p>
        </p:txBody>
      </p:sp>
      <p:pic>
        <p:nvPicPr>
          <p:cNvPr id="1136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9" t="47388" r="14703" b="11012"/>
          <a:stretch>
            <a:fillRect/>
          </a:stretch>
        </p:blipFill>
        <p:spPr bwMode="auto">
          <a:xfrm>
            <a:off x="0" y="1127125"/>
            <a:ext cx="89916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441325" y="5627688"/>
            <a:ext cx="8497888" cy="974725"/>
          </a:xfrm>
          <a:prstGeom prst="rect">
            <a:avLst/>
          </a:prstGeom>
          <a:noFill/>
          <a:ln w="2857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FF0000"/>
                </a:solidFill>
                <a:latin typeface="Cambria" pitchFamily="18" charset="0"/>
              </a:rPr>
              <a:t>p-type substrate, two n-regions (n-source, n-drain)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FF0000"/>
                </a:solidFill>
                <a:latin typeface="Cambria" pitchFamily="18" charset="0"/>
              </a:rPr>
              <a:t>Positive Gate voltage</a:t>
            </a:r>
            <a:endParaRPr lang="en-IN" altLang="en-US" sz="2800" b="1">
              <a:solidFill>
                <a:srgbClr val="FF0000"/>
              </a:solidFill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sz="36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itchFamily="18" charset="0"/>
              </a:rPr>
              <a:t>Basic transistor operation</a:t>
            </a:r>
            <a:endParaRPr lang="en-IN" sz="36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mbria" pitchFamily="18" charset="0"/>
            </a:endParaRPr>
          </a:p>
        </p:txBody>
      </p:sp>
      <p:pic>
        <p:nvPicPr>
          <p:cNvPr id="1146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9" t="47388" r="19519" b="19577"/>
          <a:stretch>
            <a:fillRect/>
          </a:stretch>
        </p:blipFill>
        <p:spPr bwMode="auto">
          <a:xfrm>
            <a:off x="0" y="1981200"/>
            <a:ext cx="9144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Text Box 6"/>
          <p:cNvSpPr txBox="1">
            <a:spLocks noChangeArrowheads="1"/>
          </p:cNvSpPr>
          <p:nvPr/>
        </p:nvSpPr>
        <p:spPr bwMode="auto">
          <a:xfrm>
            <a:off x="0" y="5105400"/>
            <a:ext cx="33686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itchFamily="18" charset="0"/>
              </a:rPr>
              <a:t>Cross-section of n-channel MOSFET prior to formation of electron inversion layer</a:t>
            </a:r>
            <a:endParaRPr lang="en-IN" altLang="en-US" sz="1800">
              <a:latin typeface="Cambria" pitchFamily="18" charset="0"/>
            </a:endParaRPr>
          </a:p>
        </p:txBody>
      </p:sp>
      <p:sp>
        <p:nvSpPr>
          <p:cNvPr id="114693" name="Text Box 7"/>
          <p:cNvSpPr txBox="1">
            <a:spLocks noChangeArrowheads="1"/>
          </p:cNvSpPr>
          <p:nvPr/>
        </p:nvSpPr>
        <p:spPr bwMode="auto">
          <a:xfrm>
            <a:off x="5775325" y="4951413"/>
            <a:ext cx="33686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itchFamily="18" charset="0"/>
              </a:rPr>
              <a:t>Cross-section after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itchFamily="18" charset="0"/>
              </a:rPr>
              <a:t>formation of electron inversion layer</a:t>
            </a:r>
            <a:endParaRPr lang="en-IN" altLang="en-US" sz="1800">
              <a:latin typeface="Cambria" pitchFamily="18" charset="0"/>
            </a:endParaRPr>
          </a:p>
        </p:txBody>
      </p:sp>
      <p:sp>
        <p:nvSpPr>
          <p:cNvPr id="114694" name="Line 8"/>
          <p:cNvSpPr>
            <a:spLocks noChangeShapeType="1"/>
          </p:cNvSpPr>
          <p:nvPr/>
        </p:nvSpPr>
        <p:spPr bwMode="auto">
          <a:xfrm flipV="1">
            <a:off x="1295400" y="4495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4695" name="Line 9"/>
          <p:cNvSpPr>
            <a:spLocks noChangeShapeType="1"/>
          </p:cNvSpPr>
          <p:nvPr/>
        </p:nvSpPr>
        <p:spPr bwMode="auto">
          <a:xfrm flipV="1">
            <a:off x="7543800" y="4419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48074" r="15523" b="8357"/>
          <a:stretch>
            <a:fillRect/>
          </a:stretch>
        </p:blipFill>
        <p:spPr bwMode="auto">
          <a:xfrm>
            <a:off x="228600" y="228600"/>
            <a:ext cx="89154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5" name="Text Box 5"/>
          <p:cNvSpPr txBox="1">
            <a:spLocks noChangeArrowheads="1"/>
          </p:cNvSpPr>
          <p:nvPr/>
        </p:nvSpPr>
        <p:spPr bwMode="auto">
          <a:xfrm>
            <a:off x="441325" y="3697288"/>
            <a:ext cx="84740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itchFamily="18" charset="0"/>
              </a:rPr>
              <a:t>Threshold voltage </a:t>
            </a:r>
            <a:r>
              <a:rPr lang="en-US" altLang="en-US" sz="2400" i="1">
                <a:latin typeface="Cambria" pitchFamily="18" charset="0"/>
              </a:rPr>
              <a:t>V</a:t>
            </a:r>
            <a:r>
              <a:rPr lang="en-US" altLang="en-US" sz="2400" baseline="-25000">
                <a:latin typeface="Cambria" pitchFamily="18" charset="0"/>
              </a:rPr>
              <a:t>TN</a:t>
            </a:r>
            <a:r>
              <a:rPr lang="en-US" altLang="en-US" sz="2400">
                <a:latin typeface="Cambria" pitchFamily="18" charset="0"/>
              </a:rPr>
              <a:t>: </a:t>
            </a:r>
            <a:r>
              <a:rPr lang="en-US" altLang="en-US" sz="2400">
                <a:solidFill>
                  <a:srgbClr val="0033CC"/>
                </a:solidFill>
                <a:latin typeface="Cambria" pitchFamily="18" charset="0"/>
              </a:rPr>
              <a:t>applied gate voltage required to create an inversion charge in which the density is equal to the concentration of majority carriers in semiconductor substrate</a:t>
            </a:r>
            <a:r>
              <a:rPr lang="en-US" altLang="en-US" sz="2400">
                <a:latin typeface="Cambria" pitchFamily="18" charset="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Cambria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Cambria" pitchFamily="18" charset="0"/>
              </a:rPr>
              <a:t>voltage at which the device turns ON</a:t>
            </a:r>
            <a:endParaRPr lang="en-IN" altLang="en-US" sz="240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115716" name="Text Box 6"/>
          <p:cNvSpPr txBox="1">
            <a:spLocks noChangeArrowheads="1"/>
          </p:cNvSpPr>
          <p:nvPr/>
        </p:nvSpPr>
        <p:spPr bwMode="auto">
          <a:xfrm>
            <a:off x="441325" y="5803900"/>
            <a:ext cx="45196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Cambria" pitchFamily="18" charset="0"/>
              </a:rPr>
              <a:t>V</a:t>
            </a:r>
            <a:r>
              <a:rPr lang="en-US" altLang="en-US" sz="2000" baseline="-25000">
                <a:latin typeface="Cambria" pitchFamily="18" charset="0"/>
              </a:rPr>
              <a:t>GS</a:t>
            </a:r>
            <a:r>
              <a:rPr lang="en-US" altLang="en-US" sz="2000">
                <a:latin typeface="Cambria" pitchFamily="18" charset="0"/>
              </a:rPr>
              <a:t> &lt; </a:t>
            </a:r>
            <a:r>
              <a:rPr lang="en-US" altLang="en-US" sz="2000" i="1">
                <a:latin typeface="Cambria" pitchFamily="18" charset="0"/>
              </a:rPr>
              <a:t>V</a:t>
            </a:r>
            <a:r>
              <a:rPr lang="en-US" altLang="en-US" sz="2000" baseline="-25000">
                <a:latin typeface="Cambria" pitchFamily="18" charset="0"/>
              </a:rPr>
              <a:t>TN, </a:t>
            </a:r>
            <a:r>
              <a:rPr lang="en-US" altLang="en-US" sz="2000">
                <a:latin typeface="Cambria" pitchFamily="18" charset="0"/>
              </a:rPr>
              <a:t> No current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Cambria" pitchFamily="18" charset="0"/>
              </a:rPr>
              <a:t>V</a:t>
            </a:r>
            <a:r>
              <a:rPr lang="en-US" altLang="en-US" sz="2000" baseline="-25000">
                <a:latin typeface="Cambria" pitchFamily="18" charset="0"/>
              </a:rPr>
              <a:t>GS</a:t>
            </a:r>
            <a:r>
              <a:rPr lang="en-US" altLang="en-US" sz="2000">
                <a:latin typeface="Cambria" pitchFamily="18" charset="0"/>
              </a:rPr>
              <a:t> &lt; </a:t>
            </a:r>
            <a:r>
              <a:rPr lang="en-US" altLang="en-US" sz="2000" i="1">
                <a:latin typeface="Cambria" pitchFamily="18" charset="0"/>
              </a:rPr>
              <a:t>V</a:t>
            </a:r>
            <a:r>
              <a:rPr lang="en-US" altLang="en-US" sz="2000" baseline="-25000">
                <a:latin typeface="Cambria" pitchFamily="18" charset="0"/>
              </a:rPr>
              <a:t>TN</a:t>
            </a:r>
            <a:r>
              <a:rPr lang="en-US" altLang="en-US" sz="2000">
                <a:latin typeface="Cambria" pitchFamily="18" charset="0"/>
              </a:rPr>
              <a:t>,  current flow (drain to source)</a:t>
            </a:r>
            <a:endParaRPr lang="en-IN" altLang="en-US" sz="2000" baseline="-25000">
              <a:latin typeface="Cambria" pitchFamily="18" charset="0"/>
            </a:endParaRPr>
          </a:p>
        </p:txBody>
      </p:sp>
      <p:sp>
        <p:nvSpPr>
          <p:cNvPr id="74759" name="Text Box 7"/>
          <p:cNvSpPr txBox="1">
            <a:spLocks noChangeArrowheads="1"/>
          </p:cNvSpPr>
          <p:nvPr/>
        </p:nvSpPr>
        <p:spPr bwMode="auto">
          <a:xfrm>
            <a:off x="5775325" y="5522913"/>
            <a:ext cx="3140075" cy="1016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itchFamily="18" charset="0"/>
              </a:rPr>
              <a:t>Gate and drain voltages are measured with respect to source</a:t>
            </a:r>
            <a:endParaRPr lang="en-IN" altLang="en-US" sz="2000"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5" t="48201" r="36174" b="6488"/>
          <a:stretch>
            <a:fillRect/>
          </a:stretch>
        </p:blipFill>
        <p:spPr bwMode="auto">
          <a:xfrm>
            <a:off x="381000" y="152400"/>
            <a:ext cx="7924800" cy="452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5105400"/>
            <a:ext cx="8229600" cy="1600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FF0000"/>
                </a:solidFill>
                <a:latin typeface="Cambria" pitchFamily="18" charset="0"/>
              </a:rPr>
              <a:t>Thickness of inversion layer gives the relative charge density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i="1" smtClean="0">
                <a:solidFill>
                  <a:srgbClr val="0033CC"/>
                </a:solidFill>
                <a:latin typeface="Cambria" pitchFamily="18" charset="0"/>
              </a:rPr>
              <a:t>V</a:t>
            </a:r>
            <a:r>
              <a:rPr lang="en-US" altLang="en-US" sz="2000" baseline="-25000" smtClean="0">
                <a:solidFill>
                  <a:srgbClr val="0033CC"/>
                </a:solidFill>
                <a:latin typeface="Cambria" pitchFamily="18" charset="0"/>
              </a:rPr>
              <a:t>DS</a:t>
            </a:r>
            <a:r>
              <a:rPr lang="en-US" altLang="en-US" sz="2000" smtClean="0">
                <a:solidFill>
                  <a:srgbClr val="0033CC"/>
                </a:solidFill>
                <a:latin typeface="Cambria" pitchFamily="18" charset="0"/>
              </a:rPr>
              <a:t> increases, the voltage drop across the oxide near the drain terminal decreases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smtClean="0">
                <a:latin typeface="Cambria" pitchFamily="18" charset="0"/>
              </a:rPr>
              <a:t>Decrease in induced charge density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smtClean="0">
                <a:latin typeface="Cambria" pitchFamily="18" charset="0"/>
              </a:rPr>
              <a:t>Decrease in incremental conductance</a:t>
            </a:r>
            <a:endParaRPr lang="en-IN" altLang="en-US" sz="1800" smtClean="0"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0" t="47620" r="35736" b="6227"/>
          <a:stretch>
            <a:fillRect/>
          </a:stretch>
        </p:blipFill>
        <p:spPr bwMode="auto">
          <a:xfrm>
            <a:off x="457200" y="0"/>
            <a:ext cx="7696200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4876800"/>
            <a:ext cx="8382000" cy="1676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i="1" smtClean="0">
                <a:latin typeface="Cambria" pitchFamily="18" charset="0"/>
              </a:rPr>
              <a:t>V</a:t>
            </a:r>
            <a:r>
              <a:rPr lang="en-US" altLang="en-US" sz="2400" baseline="-25000" smtClean="0">
                <a:latin typeface="Cambria" pitchFamily="18" charset="0"/>
              </a:rPr>
              <a:t>DS</a:t>
            </a:r>
            <a:r>
              <a:rPr lang="en-US" altLang="en-US" sz="2400" smtClean="0">
                <a:latin typeface="Cambria" pitchFamily="18" charset="0"/>
              </a:rPr>
              <a:t> increases to a point where the potential difference between gate and drain terminals (</a:t>
            </a:r>
            <a:r>
              <a:rPr lang="en-US" altLang="en-US" sz="2400" i="1" smtClean="0">
                <a:latin typeface="Cambria" pitchFamily="18" charset="0"/>
              </a:rPr>
              <a:t>V</a:t>
            </a:r>
            <a:r>
              <a:rPr lang="en-US" altLang="en-US" sz="2400" baseline="-25000" smtClean="0">
                <a:latin typeface="Cambria" pitchFamily="18" charset="0"/>
              </a:rPr>
              <a:t>GS</a:t>
            </a:r>
            <a:r>
              <a:rPr lang="en-US" altLang="en-US" sz="2400" smtClean="0">
                <a:latin typeface="Cambria" pitchFamily="18" charset="0"/>
              </a:rPr>
              <a:t>-</a:t>
            </a:r>
            <a:r>
              <a:rPr lang="en-US" altLang="en-US" sz="2400" i="1" smtClean="0">
                <a:latin typeface="Cambria" pitchFamily="18" charset="0"/>
              </a:rPr>
              <a:t>V</a:t>
            </a:r>
            <a:r>
              <a:rPr lang="en-US" altLang="en-US" sz="2400" baseline="-25000" smtClean="0">
                <a:latin typeface="Cambria" pitchFamily="18" charset="0"/>
              </a:rPr>
              <a:t>DS</a:t>
            </a:r>
            <a:r>
              <a:rPr lang="en-US" altLang="en-US" sz="2400" smtClean="0">
                <a:latin typeface="Cambria" pitchFamily="18" charset="0"/>
              </a:rPr>
              <a:t>) becomes equal to the threshold voltage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latin typeface="Cambria" pitchFamily="18" charset="0"/>
              </a:rPr>
              <a:t>Induced charge density at drain terminal becomes zero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latin typeface="Cambria" pitchFamily="18" charset="0"/>
              </a:rPr>
              <a:t>Incremental conductance subsequently zero</a:t>
            </a:r>
            <a:endParaRPr lang="en-IN" altLang="en-US" sz="2000" smtClean="0">
              <a:latin typeface="Cambria" pitchFamily="18" charset="0"/>
            </a:endParaRP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1676400" y="4410075"/>
            <a:ext cx="1957388" cy="40640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solidFill>
                  <a:srgbClr val="FF0000"/>
                </a:solidFill>
                <a:latin typeface="Cambria" pitchFamily="18" charset="0"/>
              </a:rPr>
              <a:t>V</a:t>
            </a:r>
            <a:r>
              <a:rPr lang="en-US" altLang="en-US" sz="2000" baseline="-25000">
                <a:solidFill>
                  <a:srgbClr val="FF0000"/>
                </a:solidFill>
                <a:latin typeface="Cambria" pitchFamily="18" charset="0"/>
              </a:rPr>
              <a:t>GS</a:t>
            </a:r>
            <a:r>
              <a:rPr lang="en-US" altLang="en-US" sz="2000">
                <a:solidFill>
                  <a:srgbClr val="FF0000"/>
                </a:solidFill>
                <a:latin typeface="Cambria" pitchFamily="18" charset="0"/>
              </a:rPr>
              <a:t>-</a:t>
            </a:r>
            <a:r>
              <a:rPr lang="en-US" altLang="en-US" sz="2000" i="1">
                <a:solidFill>
                  <a:srgbClr val="FF0000"/>
                </a:solidFill>
                <a:latin typeface="Cambria" pitchFamily="18" charset="0"/>
              </a:rPr>
              <a:t>V</a:t>
            </a:r>
            <a:r>
              <a:rPr lang="en-US" altLang="en-US" sz="2000" baseline="-25000">
                <a:solidFill>
                  <a:srgbClr val="FF0000"/>
                </a:solidFill>
                <a:latin typeface="Cambria" pitchFamily="18" charset="0"/>
              </a:rPr>
              <a:t>DS</a:t>
            </a:r>
            <a:r>
              <a:rPr lang="en-US" altLang="en-US" sz="2000">
                <a:solidFill>
                  <a:srgbClr val="FF0000"/>
                </a:solidFill>
                <a:latin typeface="Cambria" pitchFamily="18" charset="0"/>
              </a:rPr>
              <a:t>(sat)=</a:t>
            </a:r>
            <a:r>
              <a:rPr lang="en-US" altLang="en-US" sz="2000" i="1">
                <a:solidFill>
                  <a:srgbClr val="FF0000"/>
                </a:solidFill>
                <a:latin typeface="Cambria" pitchFamily="18" charset="0"/>
              </a:rPr>
              <a:t>V</a:t>
            </a:r>
            <a:r>
              <a:rPr lang="en-US" altLang="en-US" sz="2000" baseline="-25000">
                <a:solidFill>
                  <a:srgbClr val="FF0000"/>
                </a:solidFill>
                <a:latin typeface="Cambria" pitchFamily="18" charset="0"/>
              </a:rPr>
              <a:t>TN</a:t>
            </a:r>
            <a:endParaRPr lang="en-IN" altLang="en-US" sz="2000" baseline="-2500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5588000" y="4433888"/>
            <a:ext cx="1997075" cy="395287"/>
          </a:xfrm>
          <a:prstGeom prst="rect">
            <a:avLst/>
          </a:prstGeom>
          <a:noFill/>
          <a:ln w="2857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</a:rPr>
              <a:t>V</a:t>
            </a:r>
            <a:r>
              <a:rPr lang="en-US" altLang="en-US" sz="1800" b="1" baseline="-25000">
                <a:solidFill>
                  <a:srgbClr val="FF0000"/>
                </a:solidFill>
              </a:rPr>
              <a:t>DS</a:t>
            </a:r>
            <a:r>
              <a:rPr lang="en-US" altLang="en-US" sz="1800" b="1">
                <a:solidFill>
                  <a:srgbClr val="FF0000"/>
                </a:solidFill>
              </a:rPr>
              <a:t>(sat)=</a:t>
            </a:r>
            <a:r>
              <a:rPr lang="en-US" altLang="en-US" sz="1800" b="1" i="1">
                <a:solidFill>
                  <a:srgbClr val="FF0000"/>
                </a:solidFill>
              </a:rPr>
              <a:t>V</a:t>
            </a:r>
            <a:r>
              <a:rPr lang="en-US" altLang="en-US" sz="1800" b="1" baseline="-25000">
                <a:solidFill>
                  <a:srgbClr val="FF0000"/>
                </a:solidFill>
              </a:rPr>
              <a:t>GS</a:t>
            </a:r>
            <a:r>
              <a:rPr lang="en-US" altLang="en-US" sz="1800" b="1">
                <a:solidFill>
                  <a:srgbClr val="FF0000"/>
                </a:solidFill>
              </a:rPr>
              <a:t>-</a:t>
            </a:r>
            <a:r>
              <a:rPr lang="en-US" altLang="en-US" sz="1800" b="1" i="1">
                <a:solidFill>
                  <a:srgbClr val="FF0000"/>
                </a:solidFill>
              </a:rPr>
              <a:t>V</a:t>
            </a:r>
            <a:r>
              <a:rPr lang="en-US" altLang="en-US" sz="1800" b="1" baseline="-25000">
                <a:solidFill>
                  <a:srgbClr val="FF0000"/>
                </a:solidFill>
              </a:rPr>
              <a:t>TN</a:t>
            </a:r>
            <a:endParaRPr lang="en-IN" altLang="en-US" sz="1800" b="1" baseline="-25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7" grpId="0" animBg="1"/>
      <p:bldP spid="7680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t="52174" r="42805" b="6992"/>
          <a:stretch>
            <a:fillRect/>
          </a:stretch>
        </p:blipFill>
        <p:spPr bwMode="auto">
          <a:xfrm>
            <a:off x="609600" y="381000"/>
            <a:ext cx="7848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5"/>
          <p:cNvSpPr txBox="1">
            <a:spLocks noChangeArrowheads="1"/>
          </p:cNvSpPr>
          <p:nvPr/>
        </p:nvSpPr>
        <p:spPr bwMode="auto">
          <a:xfrm>
            <a:off x="228600" y="0"/>
            <a:ext cx="1963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itchFamily="18" charset="0"/>
              </a:rPr>
              <a:t>Family of curves</a:t>
            </a:r>
            <a:endParaRPr lang="en-IN" altLang="en-US" sz="2000">
              <a:latin typeface="Cambria" pitchFamily="18" charset="0"/>
            </a:endParaRPr>
          </a:p>
        </p:txBody>
      </p:sp>
      <p:sp>
        <p:nvSpPr>
          <p:cNvPr id="118788" name="Rectangle 6"/>
          <p:cNvSpPr>
            <a:spLocks noChangeArrowheads="1"/>
          </p:cNvSpPr>
          <p:nvPr/>
        </p:nvSpPr>
        <p:spPr bwMode="auto">
          <a:xfrm>
            <a:off x="3810000" y="457200"/>
            <a:ext cx="4038600" cy="4343400"/>
          </a:xfrm>
          <a:prstGeom prst="rect">
            <a:avLst/>
          </a:prstGeom>
          <a:solidFill>
            <a:srgbClr val="D60093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8789" name="Text Box 7"/>
          <p:cNvSpPr txBox="1">
            <a:spLocks noChangeArrowheads="1"/>
          </p:cNvSpPr>
          <p:nvPr/>
        </p:nvSpPr>
        <p:spPr bwMode="auto">
          <a:xfrm>
            <a:off x="533400" y="5629275"/>
            <a:ext cx="4111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itchFamily="18" charset="0"/>
              </a:rPr>
              <a:t>Ideal current-voltage characteristics</a:t>
            </a:r>
            <a:endParaRPr lang="en-IN" altLang="en-US" sz="2000"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r>
              <a:rPr lang="en-US" altLang="en-US" sz="2800" smtClean="0"/>
              <a:t>Understanding the current flow in npn transistor</a:t>
            </a:r>
          </a:p>
        </p:txBody>
      </p:sp>
      <p:pic>
        <p:nvPicPr>
          <p:cNvPr id="56323" name="Picture 5" descr="nea2362X_05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5"/>
          <a:stretch>
            <a:fillRect/>
          </a:stretch>
        </p:blipFill>
        <p:spPr bwMode="auto">
          <a:xfrm>
            <a:off x="152400" y="817563"/>
            <a:ext cx="4800600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3975" name="Object 7"/>
          <p:cNvGraphicFramePr>
            <a:graphicFrameLocks noChangeAspect="1"/>
          </p:cNvGraphicFramePr>
          <p:nvPr/>
        </p:nvGraphicFramePr>
        <p:xfrm>
          <a:off x="4876800" y="5334000"/>
          <a:ext cx="3095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5" name="Equation" r:id="rId4" imgW="1676400" imgH="457200" progId="Equation.3">
                  <p:embed/>
                </p:oleObj>
              </mc:Choice>
              <mc:Fallback>
                <p:oleObj name="Equation" r:id="rId4" imgW="16764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334000"/>
                        <a:ext cx="3095625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5334000" y="1066800"/>
            <a:ext cx="1838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rgbClr val="003399"/>
                </a:solidFill>
                <a:latin typeface="+mn-lt"/>
              </a:rPr>
              <a:t>Emitter current</a:t>
            </a:r>
            <a:endParaRPr lang="en-IN" b="1" dirty="0">
              <a:solidFill>
                <a:srgbClr val="003399"/>
              </a:solidFill>
              <a:latin typeface="+mn-lt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0" y="2362200"/>
            <a:ext cx="3973513" cy="779463"/>
            <a:chOff x="2880" y="1968"/>
            <a:chExt cx="2503" cy="491"/>
          </a:xfrm>
        </p:grpSpPr>
        <p:sp>
          <p:nvSpPr>
            <p:cNvPr id="56331" name="Text Box 9"/>
            <p:cNvSpPr txBox="1">
              <a:spLocks noChangeArrowheads="1"/>
            </p:cNvSpPr>
            <p:nvPr/>
          </p:nvSpPr>
          <p:spPr bwMode="auto">
            <a:xfrm>
              <a:off x="2880" y="2226"/>
              <a:ext cx="25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D60093"/>
                  </a:solidFill>
                  <a:latin typeface="Times New Roman" pitchFamily="18" charset="0"/>
                  <a:cs typeface="Times New Roman" pitchFamily="18" charset="0"/>
                </a:rPr>
                <a:t>Depends on cross-section (10</a:t>
              </a:r>
              <a:r>
                <a:rPr lang="en-US" altLang="en-US" sz="1800" baseline="30000">
                  <a:solidFill>
                    <a:srgbClr val="D60093"/>
                  </a:solidFill>
                  <a:latin typeface="Times New Roman" pitchFamily="18" charset="0"/>
                  <a:cs typeface="Times New Roman" pitchFamily="18" charset="0"/>
                </a:rPr>
                <a:t>-12</a:t>
              </a:r>
              <a:r>
                <a:rPr lang="en-US" altLang="en-US" sz="1800">
                  <a:solidFill>
                    <a:srgbClr val="D60093"/>
                  </a:solidFill>
                  <a:latin typeface="Times New Roman" pitchFamily="18" charset="0"/>
                  <a:cs typeface="Times New Roman" pitchFamily="18" charset="0"/>
                </a:rPr>
                <a:t> -10</a:t>
              </a:r>
              <a:r>
                <a:rPr lang="en-US" altLang="en-US" sz="1800" baseline="30000">
                  <a:solidFill>
                    <a:srgbClr val="D60093"/>
                  </a:solidFill>
                  <a:latin typeface="Times New Roman" pitchFamily="18" charset="0"/>
                  <a:cs typeface="Times New Roman" pitchFamily="18" charset="0"/>
                </a:rPr>
                <a:t>-15</a:t>
              </a:r>
              <a:r>
                <a:rPr lang="en-US" altLang="en-US" sz="1800">
                  <a:solidFill>
                    <a:srgbClr val="D60093"/>
                  </a:solidFill>
                  <a:latin typeface="Times New Roman" pitchFamily="18" charset="0"/>
                  <a:cs typeface="Times New Roman" pitchFamily="18" charset="0"/>
                </a:rPr>
                <a:t> A)</a:t>
              </a:r>
              <a:endParaRPr lang="en-IN" altLang="en-US" sz="180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332" name="Line 10"/>
            <p:cNvSpPr>
              <a:spLocks noChangeShapeType="1"/>
            </p:cNvSpPr>
            <p:nvPr/>
          </p:nvSpPr>
          <p:spPr bwMode="auto">
            <a:xfrm flipH="1">
              <a:off x="3504" y="1968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aphicFrame>
        <p:nvGraphicFramePr>
          <p:cNvPr id="83984" name="Object 16"/>
          <p:cNvGraphicFramePr>
            <a:graphicFrameLocks noChangeAspect="1"/>
          </p:cNvGraphicFramePr>
          <p:nvPr/>
        </p:nvGraphicFramePr>
        <p:xfrm>
          <a:off x="5410200" y="1600200"/>
          <a:ext cx="33528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6" name="Equation" r:id="rId6" imgW="1816100" imgH="457200" progId="Equation.3">
                  <p:embed/>
                </p:oleObj>
              </mc:Choice>
              <mc:Fallback>
                <p:oleObj name="Equation" r:id="rId6" imgW="1816100" imgH="457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600200"/>
                        <a:ext cx="33528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8" name="Text Box 18"/>
          <p:cNvSpPr txBox="1">
            <a:spLocks noChangeArrowheads="1"/>
          </p:cNvSpPr>
          <p:nvPr/>
        </p:nvSpPr>
        <p:spPr bwMode="auto">
          <a:xfrm>
            <a:off x="4495800" y="3429000"/>
            <a:ext cx="44354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6666"/>
                </a:solidFill>
                <a:latin typeface="MV Boli" pitchFamily="2" charset="0"/>
              </a:rPr>
              <a:t> </a:t>
            </a:r>
            <a:r>
              <a:rPr lang="en-US" altLang="en-US" sz="1800">
                <a:solidFill>
                  <a:srgbClr val="006666"/>
                </a:solidFill>
                <a:latin typeface="Times New Roman" pitchFamily="18" charset="0"/>
                <a:cs typeface="Times New Roman" pitchFamily="18" charset="0"/>
              </a:rPr>
              <a:t>Due to large concentration gradient, electrons injected from emitter diffuse across the base in to B-C space region where EF sweeps them into collector, forming </a:t>
            </a:r>
            <a:r>
              <a:rPr lang="en-US" altLang="en-US" sz="1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collector current which depends on the B-E voltage</a:t>
            </a:r>
            <a:endParaRPr lang="en-IN" altLang="en-US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6329" name="Picture 19" descr="nea2362X_050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9"/>
          <a:stretch>
            <a:fillRect/>
          </a:stretch>
        </p:blipFill>
        <p:spPr bwMode="auto">
          <a:xfrm>
            <a:off x="381000" y="3276600"/>
            <a:ext cx="38100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88" name="Text Box 20"/>
          <p:cNvSpPr txBox="1">
            <a:spLocks noChangeArrowheads="1"/>
          </p:cNvSpPr>
          <p:nvPr/>
        </p:nvSpPr>
        <p:spPr bwMode="auto">
          <a:xfrm>
            <a:off x="4648200" y="6248400"/>
            <a:ext cx="204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rgbClr val="003399"/>
                </a:solidFill>
                <a:latin typeface="+mn-lt"/>
              </a:rPr>
              <a:t>Collector current</a:t>
            </a:r>
            <a:endParaRPr lang="en-IN" b="1" dirty="0">
              <a:solidFill>
                <a:srgbClr val="003399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6" grpId="0"/>
      <p:bldP spid="8398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7" t="52083" r="51170" b="7292"/>
          <a:stretch>
            <a:fillRect/>
          </a:stretch>
        </p:blipFill>
        <p:spPr bwMode="auto">
          <a:xfrm>
            <a:off x="228600" y="381000"/>
            <a:ext cx="60960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sz="36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itchFamily="18" charset="0"/>
              </a:rPr>
              <a:t>PMOS</a:t>
            </a:r>
            <a:r>
              <a:rPr lang="en-US" smtClean="0">
                <a:latin typeface="Cambria" pitchFamily="18" charset="0"/>
              </a:rPr>
              <a:t> </a:t>
            </a:r>
            <a:endParaRPr lang="en-IN" smtClean="0">
              <a:latin typeface="Cambria" pitchFamily="18" charset="0"/>
            </a:endParaRPr>
          </a:p>
        </p:txBody>
      </p:sp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441325" y="5627688"/>
            <a:ext cx="7937500" cy="974725"/>
          </a:xfrm>
          <a:prstGeom prst="rect">
            <a:avLst/>
          </a:prstGeom>
          <a:noFill/>
          <a:ln w="2857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Cambria" pitchFamily="18" charset="0"/>
              </a:rPr>
              <a:t>n-type substrate, two p-regions (p-source, p-drain)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Cambria" pitchFamily="18" charset="0"/>
              </a:rPr>
              <a:t>Gate voltage ???, </a:t>
            </a:r>
            <a:r>
              <a:rPr lang="en-US" altLang="en-US" sz="2800">
                <a:solidFill>
                  <a:srgbClr val="0033CC"/>
                </a:solidFill>
                <a:latin typeface="Cambria" pitchFamily="18" charset="0"/>
              </a:rPr>
              <a:t>carriers ??</a:t>
            </a:r>
            <a:endParaRPr lang="en-IN" altLang="en-US" sz="2800">
              <a:solidFill>
                <a:srgbClr val="0033CC"/>
              </a:solidFill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0" t="53990" r="43631" b="16443"/>
          <a:stretch>
            <a:fillRect/>
          </a:stretch>
        </p:blipFill>
        <p:spPr bwMode="auto">
          <a:xfrm>
            <a:off x="533400" y="457200"/>
            <a:ext cx="7315200" cy="3235325"/>
          </a:xfrm>
          <a:prstGeom prst="rect">
            <a:avLst/>
          </a:prstGeom>
          <a:noFill/>
          <a:ln w="9525">
            <a:solidFill>
              <a:srgbClr val="0066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6156325" y="268288"/>
            <a:ext cx="1006475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006666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Book" pitchFamily="34" charset="0"/>
              </a:rPr>
              <a:t>NMOS</a:t>
            </a:r>
            <a:endParaRPr lang="en-I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ranklin Gothic Book" pitchFamily="34" charset="0"/>
            </a:endParaRPr>
          </a:p>
        </p:txBody>
      </p:sp>
      <p:pic>
        <p:nvPicPr>
          <p:cNvPr id="1208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3" t="48958" r="40044" b="22917"/>
          <a:stretch>
            <a:fillRect/>
          </a:stretch>
        </p:blipFill>
        <p:spPr bwMode="auto">
          <a:xfrm>
            <a:off x="609600" y="3810000"/>
            <a:ext cx="7315200" cy="29924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7391400" y="3962400"/>
            <a:ext cx="976313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Book" pitchFamily="34" charset="0"/>
              </a:rPr>
              <a:t>PMOS</a:t>
            </a:r>
            <a:endParaRPr lang="en-I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ranklin Gothic Book" pitchFamily="34" charset="0"/>
            </a:endParaRPr>
          </a:p>
        </p:txBody>
      </p:sp>
      <p:sp>
        <p:nvSpPr>
          <p:cNvPr id="120838" name="Text Box 8"/>
          <p:cNvSpPr txBox="1">
            <a:spLocks noChangeArrowheads="1"/>
          </p:cNvSpPr>
          <p:nvPr/>
        </p:nvSpPr>
        <p:spPr bwMode="auto">
          <a:xfrm>
            <a:off x="136525" y="-11113"/>
            <a:ext cx="2714625" cy="5191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/>
                </a:solidFill>
                <a:latin typeface="Cambria" pitchFamily="18" charset="0"/>
              </a:rPr>
              <a:t>Circuit symbols</a:t>
            </a:r>
            <a:endParaRPr lang="en-IN" altLang="en-US" sz="2800" b="1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"/>
            <a:ext cx="762952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1" smtClean="0"/>
              <a:t>NMOS Common-Source Circuit</a:t>
            </a:r>
          </a:p>
        </p:txBody>
      </p:sp>
      <p:pic>
        <p:nvPicPr>
          <p:cNvPr id="122883" name="Picture 9" descr="nea2362X_040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914400"/>
            <a:ext cx="2703513" cy="4572000"/>
          </a:xfrm>
          <a:noFill/>
        </p:spPr>
      </p:pic>
      <p:pic>
        <p:nvPicPr>
          <p:cNvPr id="122884" name="Picture 10" descr="nea2362X_04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2400" y="1295400"/>
            <a:ext cx="4800600" cy="3959225"/>
          </a:xfrm>
          <a:noFill/>
        </p:spPr>
      </p:pic>
      <p:sp>
        <p:nvSpPr>
          <p:cNvPr id="5" name="Rectangle 4"/>
          <p:cNvSpPr/>
          <p:nvPr/>
        </p:nvSpPr>
        <p:spPr>
          <a:xfrm>
            <a:off x="609600" y="5257800"/>
            <a:ext cx="1447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5029200"/>
            <a:ext cx="1447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85913" y="5084763"/>
          <a:ext cx="6019800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09900"/>
                <a:gridCol w="3009900"/>
              </a:tblGrid>
              <a:tr h="25908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Variable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Symbol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meaning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 sz="1600" i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r>
                        <a:rPr lang="en-US" sz="16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lang="en-US" sz="1600" i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US" sz="16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GS</a:t>
                      </a:r>
                      <a:endParaRPr lang="en-US" sz="1600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Total instantaneous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values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r>
                        <a:rPr lang="en-US" sz="160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lang="en-US" sz="1600" i="1" dirty="0" smtClean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US" sz="160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DC values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r>
                        <a:rPr lang="en-US" sz="16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lang="en-US" sz="1600" i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US" sz="16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gs</a:t>
                      </a:r>
                      <a:endParaRPr lang="en-US" sz="1600" baseline="-25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Instantaneous ac values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r>
                        <a:rPr lang="en-US" sz="16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lang="en-US" sz="1600" i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US" sz="16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gs</a:t>
                      </a:r>
                      <a:endParaRPr lang="en-US" sz="1600" baseline="-25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Phasor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values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sz="3200" b="1" smtClean="0">
                <a:latin typeface="Times New Roman" pitchFamily="18" charset="0"/>
                <a:cs typeface="Times New Roman" pitchFamily="18" charset="0"/>
              </a:rPr>
              <a:t>NMOS Transistor Small-Signal Parameters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4800600" cy="685800"/>
          </a:xfrm>
        </p:spPr>
        <p:txBody>
          <a:bodyPr/>
          <a:lstStyle/>
          <a:p>
            <a:pPr eaLnBrk="1" hangingPunct="1"/>
            <a:r>
              <a:rPr lang="en-US" altLang="en-US" smtClean="0"/>
              <a:t>Values</a:t>
            </a:r>
            <a:r>
              <a:rPr lang="en-US" altLang="en-US" sz="2000" smtClean="0"/>
              <a:t> depends on Q-point</a:t>
            </a:r>
          </a:p>
        </p:txBody>
      </p:sp>
      <p:graphicFrame>
        <p:nvGraphicFramePr>
          <p:cNvPr id="123908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2209800" y="2622550"/>
          <a:ext cx="502920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6" name="Equation" r:id="rId3" imgW="2171700" imgH="1295400" progId="Equation.3">
                  <p:embed/>
                </p:oleObj>
              </mc:Choice>
              <mc:Fallback>
                <p:oleObj name="Equation" r:id="rId3" imgW="2171700" imgH="1295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622550"/>
                        <a:ext cx="5029200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09" name="TextBox 4"/>
          <p:cNvSpPr txBox="1">
            <a:spLocks noChangeArrowheads="1"/>
          </p:cNvSpPr>
          <p:nvPr/>
        </p:nvSpPr>
        <p:spPr bwMode="auto">
          <a:xfrm>
            <a:off x="304800" y="5867400"/>
            <a:ext cx="7086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Transconductance (relates output current to input voltage)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1800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can think as gain of a transistor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en-US" sz="3200" b="1" smtClean="0">
                <a:latin typeface="Times New Roman" pitchFamily="18" charset="0"/>
                <a:cs typeface="Times New Roman" pitchFamily="18" charset="0"/>
              </a:rPr>
              <a:t>Simple NMOS Small-Signal Equivalent Circuit</a:t>
            </a:r>
          </a:p>
        </p:txBody>
      </p:sp>
      <p:pic>
        <p:nvPicPr>
          <p:cNvPr id="124931" name="Picture 6" descr="nea2362X_040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676400"/>
            <a:ext cx="8382000" cy="3983038"/>
          </a:xfrm>
          <a:noFill/>
        </p:spPr>
      </p:pic>
      <p:sp>
        <p:nvSpPr>
          <p:cNvPr id="4" name="Rectangle 3"/>
          <p:cNvSpPr/>
          <p:nvPr/>
        </p:nvSpPr>
        <p:spPr>
          <a:xfrm>
            <a:off x="609600" y="5334000"/>
            <a:ext cx="1981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 b="1" smtClean="0">
                <a:latin typeface="Times New Roman" pitchFamily="18" charset="0"/>
                <a:cs typeface="Times New Roman" pitchFamily="18" charset="0"/>
              </a:rPr>
              <a:t>NMOS Common-Source Circuit</a:t>
            </a:r>
          </a:p>
        </p:txBody>
      </p:sp>
      <p:pic>
        <p:nvPicPr>
          <p:cNvPr id="125955" name="Picture 10" descr="nea2362X_040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2214563"/>
            <a:ext cx="5105400" cy="1911350"/>
          </a:xfrm>
          <a:noFill/>
        </p:spPr>
      </p:pic>
      <p:pic>
        <p:nvPicPr>
          <p:cNvPr id="125956" name="Picture 8" descr="nea2362X_040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504950"/>
            <a:ext cx="3048000" cy="2878138"/>
          </a:xfrm>
          <a:noFill/>
        </p:spPr>
      </p:pic>
      <p:sp>
        <p:nvSpPr>
          <p:cNvPr id="125957" name="Text Box 11"/>
          <p:cNvSpPr txBox="1">
            <a:spLocks noChangeArrowheads="1"/>
          </p:cNvSpPr>
          <p:nvPr/>
        </p:nvSpPr>
        <p:spPr bwMode="auto">
          <a:xfrm>
            <a:off x="1752600" y="4572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AC</a:t>
            </a:r>
          </a:p>
        </p:txBody>
      </p:sp>
      <p:sp>
        <p:nvSpPr>
          <p:cNvPr id="125958" name="Text Box 12"/>
          <p:cNvSpPr txBox="1">
            <a:spLocks noChangeArrowheads="1"/>
          </p:cNvSpPr>
          <p:nvPr/>
        </p:nvSpPr>
        <p:spPr bwMode="auto">
          <a:xfrm>
            <a:off x="5791200" y="4495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Small-signal</a:t>
            </a:r>
          </a:p>
        </p:txBody>
      </p:sp>
      <p:sp>
        <p:nvSpPr>
          <p:cNvPr id="125959" name="Text Box 13"/>
          <p:cNvSpPr txBox="1">
            <a:spLocks noChangeArrowheads="1"/>
          </p:cNvSpPr>
          <p:nvPr/>
        </p:nvSpPr>
        <p:spPr bwMode="auto">
          <a:xfrm>
            <a:off x="1066800" y="5105400"/>
            <a:ext cx="678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125960" name="Object 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971800" y="5214938"/>
          <a:ext cx="4038600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9" name="Equation" r:id="rId5" imgW="1536033" imgH="253890" progId="Equation.3">
                  <p:embed/>
                </p:oleObj>
              </mc:Choice>
              <mc:Fallback>
                <p:oleObj name="Equation" r:id="rId5" imgW="1536033" imgH="25389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214938"/>
                        <a:ext cx="4038600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762000" y="4191000"/>
            <a:ext cx="1600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52800" y="3948113"/>
            <a:ext cx="2362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algn="l" eaLnBrk="1" hangingPunct="1"/>
            <a:r>
              <a:rPr lang="en-US" altLang="en-US" sz="30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Problem-Solving Technique: MOSFET AC Analysis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pPr marL="457200" indent="-457200" eaLnBrk="1" hangingPunct="1">
              <a:buFont typeface="Wingdings" pitchFamily="2" charset="2"/>
              <a:buAutoNum type="arabicPeriod"/>
            </a:pP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Analyze circuit with only the dc sources to find quiescent solution.  Transistor must be biased in saturation region for linear amplifier.</a:t>
            </a:r>
          </a:p>
          <a:p>
            <a:pPr marL="457200" indent="-457200" eaLnBrk="1" hangingPunct="1">
              <a:buFont typeface="Wingdings" pitchFamily="2" charset="2"/>
              <a:buAutoNum type="arabicPeriod"/>
            </a:pP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Replace elements with small-signal model.</a:t>
            </a:r>
          </a:p>
          <a:p>
            <a:pPr marL="457200" indent="-457200" eaLnBrk="1" hangingPunct="1">
              <a:buFont typeface="Wingdings" pitchFamily="2" charset="2"/>
              <a:buAutoNum type="arabicPeriod"/>
            </a:pP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Analyze small-signal equivalent circuit, setting dc sources to zero, to produce the circuit to the time-varying input signals only.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Box 1"/>
          <p:cNvSpPr txBox="1">
            <a:spLocks noChangeArrowheads="1"/>
          </p:cNvSpPr>
          <p:nvPr/>
        </p:nvSpPr>
        <p:spPr bwMode="auto">
          <a:xfrm>
            <a:off x="1295400" y="381000"/>
            <a:ext cx="6629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MOSFET Amplifier Configurations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 rot="10800000" flipV="1">
            <a:off x="1828800" y="1143000"/>
            <a:ext cx="1828800" cy="609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3581400" y="1219200"/>
            <a:ext cx="762000" cy="609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57600" y="1143000"/>
            <a:ext cx="312420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06" name="TextBox 8"/>
          <p:cNvSpPr txBox="1">
            <a:spLocks noChangeArrowheads="1"/>
          </p:cNvSpPr>
          <p:nvPr/>
        </p:nvSpPr>
        <p:spPr bwMode="auto">
          <a:xfrm>
            <a:off x="609600" y="1981200"/>
            <a:ext cx="187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Common source</a:t>
            </a:r>
          </a:p>
        </p:txBody>
      </p:sp>
      <p:sp>
        <p:nvSpPr>
          <p:cNvPr id="128007" name="TextBox 9"/>
          <p:cNvSpPr txBox="1">
            <a:spLocks noChangeArrowheads="1"/>
          </p:cNvSpPr>
          <p:nvPr/>
        </p:nvSpPr>
        <p:spPr bwMode="auto">
          <a:xfrm>
            <a:off x="2895600" y="2209800"/>
            <a:ext cx="3467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Common drain (source follower)</a:t>
            </a:r>
          </a:p>
        </p:txBody>
      </p:sp>
      <p:sp>
        <p:nvSpPr>
          <p:cNvPr id="128008" name="TextBox 10"/>
          <p:cNvSpPr txBox="1">
            <a:spLocks noChangeArrowheads="1"/>
          </p:cNvSpPr>
          <p:nvPr/>
        </p:nvSpPr>
        <p:spPr bwMode="auto">
          <a:xfrm>
            <a:off x="6324600" y="1752600"/>
            <a:ext cx="163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Common gate</a:t>
            </a:r>
          </a:p>
        </p:txBody>
      </p:sp>
      <p:sp>
        <p:nvSpPr>
          <p:cNvPr id="128009" name="TextBox 11"/>
          <p:cNvSpPr txBox="1">
            <a:spLocks noChangeArrowheads="1"/>
          </p:cNvSpPr>
          <p:nvPr/>
        </p:nvSpPr>
        <p:spPr bwMode="auto">
          <a:xfrm>
            <a:off x="228600" y="3581400"/>
            <a:ext cx="8534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Input and output resistance characteristics are important in determining loading effects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smtClean="0">
                <a:latin typeface="Times New Roman" pitchFamily="18" charset="0"/>
                <a:cs typeface="Times New Roman" pitchFamily="18" charset="0"/>
              </a:rPr>
              <a:t>Common-Source Configuration</a:t>
            </a:r>
          </a:p>
        </p:txBody>
      </p:sp>
      <p:sp>
        <p:nvSpPr>
          <p:cNvPr id="129027" name="Text Box 7"/>
          <p:cNvSpPr txBox="1">
            <a:spLocks noChangeArrowheads="1"/>
          </p:cNvSpPr>
          <p:nvPr/>
        </p:nvSpPr>
        <p:spPr bwMode="auto">
          <a:xfrm>
            <a:off x="4800600" y="1752600"/>
            <a:ext cx="40386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DC analysis: </a:t>
            </a:r>
          </a:p>
          <a:p>
            <a:pPr eaLnBrk="1" hangingPunct="1">
              <a:buFontTx/>
              <a:buNone/>
            </a:pP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Coupling capacitor is assumed to be open.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AC analysis:  </a:t>
            </a:r>
          </a:p>
          <a:p>
            <a:pPr eaLnBrk="1" hangingPunct="1">
              <a:buFontTx/>
              <a:buNone/>
            </a:pP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Coupling capacitor is assumed to be a short.  DC voltage supply is set to zero volts.</a:t>
            </a:r>
          </a:p>
        </p:txBody>
      </p:sp>
      <p:grpSp>
        <p:nvGrpSpPr>
          <p:cNvPr id="129028" name="Group 5"/>
          <p:cNvGrpSpPr>
            <a:grpSpLocks/>
          </p:cNvGrpSpPr>
          <p:nvPr/>
        </p:nvGrpSpPr>
        <p:grpSpPr bwMode="auto">
          <a:xfrm>
            <a:off x="228600" y="1219200"/>
            <a:ext cx="4438650" cy="4502150"/>
            <a:chOff x="538163" y="1219200"/>
            <a:chExt cx="4438650" cy="4502150"/>
          </a:xfrm>
        </p:grpSpPr>
        <p:pic>
          <p:nvPicPr>
            <p:cNvPr id="129029" name="Picture 6" descr="nea2362X_04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219200"/>
              <a:ext cx="4438650" cy="450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609601" y="5486400"/>
              <a:ext cx="16002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609600"/>
            <a:ext cx="8229600" cy="4525963"/>
          </a:xfrm>
        </p:spPr>
        <p:txBody>
          <a:bodyPr/>
          <a:lstStyle/>
          <a:p>
            <a:r>
              <a:rPr lang="en-US" altLang="en-US" i="1" smtClean="0">
                <a:latin typeface="Cambria" pitchFamily="18" charset="0"/>
              </a:rPr>
              <a:t>i</a:t>
            </a:r>
            <a:r>
              <a:rPr lang="en-US" altLang="en-US" baseline="-25000" smtClean="0">
                <a:latin typeface="Cambria" pitchFamily="18" charset="0"/>
              </a:rPr>
              <a:t>c</a:t>
            </a:r>
            <a:r>
              <a:rPr lang="en-US" altLang="en-US" smtClean="0">
                <a:latin typeface="Cambria" pitchFamily="18" charset="0"/>
              </a:rPr>
              <a:t> &lt;</a:t>
            </a:r>
            <a:r>
              <a:rPr lang="en-US" altLang="en-US" i="1" smtClean="0">
                <a:latin typeface="Cambria" pitchFamily="18" charset="0"/>
              </a:rPr>
              <a:t>i</a:t>
            </a:r>
            <a:r>
              <a:rPr lang="en-US" altLang="en-US" baseline="-25000" smtClean="0">
                <a:latin typeface="Cambria" pitchFamily="18" charset="0"/>
              </a:rPr>
              <a:t>E</a:t>
            </a:r>
            <a:r>
              <a:rPr lang="en-US" altLang="en-US" smtClean="0">
                <a:latin typeface="Cambria" pitchFamily="18" charset="0"/>
              </a:rPr>
              <a:t> ; </a:t>
            </a:r>
            <a:r>
              <a:rPr lang="en-US" altLang="en-US" i="1" smtClean="0">
                <a:latin typeface="Cambria" pitchFamily="18" charset="0"/>
              </a:rPr>
              <a:t>i</a:t>
            </a:r>
            <a:r>
              <a:rPr lang="en-US" altLang="en-US" baseline="-25000" smtClean="0">
                <a:latin typeface="Cambria" pitchFamily="18" charset="0"/>
              </a:rPr>
              <a:t>c</a:t>
            </a:r>
            <a:r>
              <a:rPr lang="en-US" altLang="en-US" smtClean="0">
                <a:latin typeface="Cambria" pitchFamily="18" charset="0"/>
              </a:rPr>
              <a:t> = </a:t>
            </a:r>
            <a:r>
              <a:rPr lang="en-US" altLang="en-US" smtClean="0">
                <a:latin typeface="Symbol" pitchFamily="18" charset="2"/>
              </a:rPr>
              <a:t>a</a:t>
            </a:r>
            <a:r>
              <a:rPr lang="en-US" altLang="en-US" smtClean="0">
                <a:latin typeface="Cambria" pitchFamily="18" charset="0"/>
              </a:rPr>
              <a:t> </a:t>
            </a:r>
            <a:r>
              <a:rPr lang="en-US" altLang="en-US" i="1" smtClean="0">
                <a:latin typeface="Cambria" pitchFamily="18" charset="0"/>
              </a:rPr>
              <a:t>i</a:t>
            </a:r>
            <a:r>
              <a:rPr lang="en-US" altLang="en-US" baseline="-25000" smtClean="0">
                <a:latin typeface="Cambria" pitchFamily="18" charset="0"/>
              </a:rPr>
              <a:t>E</a:t>
            </a:r>
            <a:r>
              <a:rPr lang="en-US" altLang="en-US" smtClean="0">
                <a:latin typeface="Cambria" pitchFamily="18" charset="0"/>
              </a:rPr>
              <a:t> , where </a:t>
            </a:r>
            <a:r>
              <a:rPr lang="en-US" altLang="en-US" smtClean="0">
                <a:latin typeface="Symbol" pitchFamily="18" charset="2"/>
              </a:rPr>
              <a:t>a</a:t>
            </a:r>
            <a:r>
              <a:rPr lang="en-US" altLang="en-US" smtClean="0">
                <a:latin typeface="Cambria" pitchFamily="18" charset="0"/>
              </a:rPr>
              <a:t> is called as common base current gain and is less than unity.</a:t>
            </a:r>
          </a:p>
          <a:p>
            <a:r>
              <a:rPr lang="en-US" altLang="en-US" smtClean="0">
                <a:solidFill>
                  <a:srgbClr val="003399"/>
                </a:solidFill>
                <a:latin typeface="Cambria" pitchFamily="18" charset="0"/>
              </a:rPr>
              <a:t>Base Current:</a:t>
            </a:r>
          </a:p>
          <a:p>
            <a:pPr lvl="1"/>
            <a:r>
              <a:rPr lang="en-US" altLang="en-US" smtClean="0">
                <a:solidFill>
                  <a:srgbClr val="003399"/>
                </a:solidFill>
                <a:latin typeface="Cambria" pitchFamily="18" charset="0"/>
              </a:rPr>
              <a:t>Two components</a:t>
            </a:r>
          </a:p>
          <a:p>
            <a:pPr lvl="2"/>
            <a:r>
              <a:rPr lang="en-US" altLang="en-US" smtClean="0">
                <a:solidFill>
                  <a:srgbClr val="003399"/>
                </a:solidFill>
                <a:latin typeface="Cambria" pitchFamily="18" charset="0"/>
              </a:rPr>
              <a:t>Flow of holes</a:t>
            </a:r>
          </a:p>
          <a:p>
            <a:pPr lvl="2"/>
            <a:r>
              <a:rPr lang="en-US" altLang="en-US" smtClean="0">
                <a:solidFill>
                  <a:srgbClr val="003399"/>
                </a:solidFill>
                <a:latin typeface="Cambria" pitchFamily="18" charset="0"/>
              </a:rPr>
              <a:t>Recombination with majority carriers (recombination current) </a:t>
            </a:r>
            <a:endParaRPr lang="en-IN" altLang="en-US" smtClean="0">
              <a:solidFill>
                <a:srgbClr val="003399"/>
              </a:solidFill>
              <a:latin typeface="Cambria" pitchFamily="18" charset="0"/>
            </a:endParaRPr>
          </a:p>
        </p:txBody>
      </p:sp>
      <p:graphicFrame>
        <p:nvGraphicFramePr>
          <p:cNvPr id="102404" name="Object 4"/>
          <p:cNvGraphicFramePr>
            <a:graphicFrameLocks noChangeAspect="1"/>
          </p:cNvGraphicFramePr>
          <p:nvPr/>
        </p:nvGraphicFramePr>
        <p:xfrm>
          <a:off x="838200" y="4419600"/>
          <a:ext cx="16192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4" name="Equation" r:id="rId3" imgW="647419" imgH="317362" progId="Equation.3">
                  <p:embed/>
                </p:oleObj>
              </mc:Choice>
              <mc:Fallback>
                <p:oleObj name="Equation" r:id="rId3" imgW="647419" imgH="31736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19600"/>
                        <a:ext cx="161925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Small-Signal Equivalent Circuit</a:t>
            </a:r>
          </a:p>
        </p:txBody>
      </p:sp>
      <p:pic>
        <p:nvPicPr>
          <p:cNvPr id="130051" name="Picture 5" descr="nea2362X_041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1685925"/>
            <a:ext cx="7226300" cy="2878138"/>
          </a:xfrm>
          <a:noFill/>
        </p:spPr>
      </p:pic>
      <p:graphicFrame>
        <p:nvGraphicFramePr>
          <p:cNvPr id="130052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1905000" y="4495800"/>
          <a:ext cx="51054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8" name="Equation" r:id="rId4" imgW="2120900" imgH="431800" progId="Equation.3">
                  <p:embed/>
                </p:oleObj>
              </mc:Choice>
              <mc:Fallback>
                <p:oleObj name="Equation" r:id="rId4" imgW="2120900" imgH="431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495800"/>
                        <a:ext cx="5105400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990600" y="4267200"/>
            <a:ext cx="1828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0054" name="TextBox 5"/>
          <p:cNvSpPr txBox="1">
            <a:spLocks noChangeArrowheads="1"/>
          </p:cNvSpPr>
          <p:nvPr/>
        </p:nvSpPr>
        <p:spPr bwMode="auto">
          <a:xfrm>
            <a:off x="304800" y="5638800"/>
            <a:ext cx="8229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Output resistance can be calculated by setting the independent input source </a:t>
            </a:r>
            <a:r>
              <a:rPr lang="en-US" altLang="en-US" sz="18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1800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 =0 i.e. </a:t>
            </a:r>
            <a:r>
              <a:rPr lang="en-US" altLang="en-US" sz="18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1800" baseline="-25000">
                <a:latin typeface="Times New Roman" pitchFamily="18" charset="0"/>
                <a:cs typeface="Times New Roman" pitchFamily="18" charset="0"/>
              </a:rPr>
              <a:t>gs</a:t>
            </a: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 =0. </a:t>
            </a:r>
          </a:p>
        </p:txBody>
      </p:sp>
      <p:graphicFrame>
        <p:nvGraphicFramePr>
          <p:cNvPr id="130055" name="Object 6"/>
          <p:cNvGraphicFramePr>
            <a:graphicFrameLocks noChangeAspect="1"/>
          </p:cNvGraphicFramePr>
          <p:nvPr/>
        </p:nvGraphicFramePr>
        <p:xfrm>
          <a:off x="3124200" y="6019800"/>
          <a:ext cx="1620838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9" name="Equation" r:id="rId6" imgW="672808" imgH="253890" progId="Equation.3">
                  <p:embed/>
                </p:oleObj>
              </mc:Choice>
              <mc:Fallback>
                <p:oleObj name="Equation" r:id="rId6" imgW="672808" imgH="25389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6019800"/>
                        <a:ext cx="1620838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4"/>
          <p:cNvSpPr>
            <a:spLocks noGrp="1" noChangeArrowheads="1"/>
          </p:cNvSpPr>
          <p:nvPr>
            <p:ph type="title"/>
          </p:nvPr>
        </p:nvSpPr>
        <p:spPr>
          <a:xfrm>
            <a:off x="4495800" y="76200"/>
            <a:ext cx="4572000" cy="1143000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latin typeface="Times New Roman" pitchFamily="18" charset="0"/>
                <a:cs typeface="Times New Roman" pitchFamily="18" charset="0"/>
              </a:rPr>
              <a:t>DC Load Line</a:t>
            </a:r>
          </a:p>
        </p:txBody>
      </p:sp>
      <p:pic>
        <p:nvPicPr>
          <p:cNvPr id="131075" name="Picture 6" descr="nea2362X_041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066800"/>
            <a:ext cx="5013325" cy="5029200"/>
          </a:xfrm>
          <a:noFill/>
        </p:spPr>
      </p:pic>
      <p:sp>
        <p:nvSpPr>
          <p:cNvPr id="131076" name="Text Box 8"/>
          <p:cNvSpPr txBox="1">
            <a:spLocks noChangeArrowheads="1"/>
          </p:cNvSpPr>
          <p:nvPr/>
        </p:nvSpPr>
        <p:spPr bwMode="auto">
          <a:xfrm>
            <a:off x="5562600" y="1676400"/>
            <a:ext cx="34290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Q-point near the middle of the saturation region for maximum symmetrical output voltage swing</a:t>
            </a: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,.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Small AC input signal for output response to be linear</a:t>
            </a: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5867400"/>
            <a:ext cx="1600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524000" cy="762000"/>
          </a:xfrm>
        </p:spPr>
        <p:txBody>
          <a:bodyPr/>
          <a:lstStyle/>
          <a:p>
            <a:r>
              <a:rPr lang="en-US" altLang="en-US" sz="2000" b="1" smtClean="0"/>
              <a:t>Example</a:t>
            </a:r>
          </a:p>
        </p:txBody>
      </p:sp>
      <p:sp>
        <p:nvSpPr>
          <p:cNvPr id="132099" name="TextBox 4"/>
          <p:cNvSpPr txBox="1">
            <a:spLocks noChangeArrowheads="1"/>
          </p:cNvSpPr>
          <p:nvPr/>
        </p:nvSpPr>
        <p:spPr bwMode="auto">
          <a:xfrm>
            <a:off x="304800" y="762000"/>
            <a:ext cx="8839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Determine the small-signal voltage gain and input and output resistances of a common –source amplifier. For the circuit, the parameters are: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000" baseline="-25000">
                <a:latin typeface="Times New Roman" pitchFamily="18" charset="0"/>
                <a:cs typeface="Times New Roman" pitchFamily="18" charset="0"/>
              </a:rPr>
              <a:t>DD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=10 V,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sz="2000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=70.9 k</a:t>
            </a:r>
            <a:r>
              <a:rPr lang="en-US" altLang="en-US" sz="2000">
                <a:latin typeface="Symbol" pitchFamily="18" charset="2"/>
                <a:cs typeface="Times New Roman" pitchFamily="18" charset="0"/>
                <a:sym typeface="Symbol" pitchFamily="18" charset="2"/>
              </a:rPr>
              <a:t>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sz="2000" baseline="-25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=29.1 k</a:t>
            </a:r>
            <a:r>
              <a:rPr lang="en-US" altLang="en-US" sz="2000">
                <a:latin typeface="Symbol" pitchFamily="18" charset="2"/>
                <a:cs typeface="Times New Roman" pitchFamily="18" charset="0"/>
                <a:sym typeface="Symbol" pitchFamily="18" charset="2"/>
              </a:rPr>
              <a:t>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sz="2000" baseline="-2500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=5 k</a:t>
            </a:r>
            <a:r>
              <a:rPr lang="en-US" altLang="en-US" sz="2000">
                <a:latin typeface="Symbol" pitchFamily="18" charset="2"/>
                <a:cs typeface="Times New Roman" pitchFamily="18" charset="0"/>
                <a:sym typeface="Symbol" pitchFamily="18" charset="2"/>
              </a:rPr>
              <a:t>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. The transistor parameters are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000" baseline="-25000">
                <a:latin typeface="Times New Roman" pitchFamily="18" charset="0"/>
                <a:cs typeface="Times New Roman" pitchFamily="18" charset="0"/>
              </a:rPr>
              <a:t>TN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= 1.5 V,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000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=0.5 mA/V</a:t>
            </a:r>
            <a:r>
              <a:rPr lang="en-US" altLang="en-US" sz="20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en-US" sz="2000"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=0.01 V</a:t>
            </a:r>
            <a:r>
              <a:rPr lang="en-US" altLang="en-US" sz="2000" baseline="3000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. Assume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sz="2000" baseline="-25000">
                <a:latin typeface="Times New Roman" pitchFamily="18" charset="0"/>
                <a:cs typeface="Times New Roman" pitchFamily="18" charset="0"/>
              </a:rPr>
              <a:t>si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= 4 k</a:t>
            </a:r>
            <a:r>
              <a:rPr lang="en-US" altLang="en-US" sz="2000">
                <a:latin typeface="Symbol" pitchFamily="18" charset="2"/>
                <a:cs typeface="Times New Roman" pitchFamily="18" charset="0"/>
                <a:sym typeface="Symbol" pitchFamily="18" charset="2"/>
              </a:rPr>
              <a:t>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/>
          <a:lstStyle/>
          <a:p>
            <a:r>
              <a:rPr lang="en-US" altLang="en-US" sz="32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Common-Source Amplifier with Source Resistor</a:t>
            </a:r>
          </a:p>
        </p:txBody>
      </p:sp>
      <p:pic>
        <p:nvPicPr>
          <p:cNvPr id="133123" name="Picture 6" descr="nea2362X_041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5775"/>
          <a:stretch>
            <a:fillRect/>
          </a:stretch>
        </p:blipFill>
        <p:spPr>
          <a:xfrm>
            <a:off x="228600" y="1143000"/>
            <a:ext cx="3276600" cy="3505200"/>
          </a:xfrm>
          <a:noFill/>
        </p:spPr>
      </p:pic>
      <p:sp>
        <p:nvSpPr>
          <p:cNvPr id="133124" name="TextBox 3"/>
          <p:cNvSpPr txBox="1">
            <a:spLocks noChangeArrowheads="1"/>
          </p:cNvSpPr>
          <p:nvPr/>
        </p:nvSpPr>
        <p:spPr bwMode="auto">
          <a:xfrm>
            <a:off x="4038600" y="1143000"/>
            <a:ext cx="4953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Source resistor is used to stabilize the Q-point against transistor parameter variation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en-US" sz="200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i="1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decreases the gain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038600" y="2514600"/>
            <a:ext cx="4343400" cy="2124075"/>
            <a:chOff x="4038600" y="2514600"/>
            <a:chExt cx="4343400" cy="2123420"/>
          </a:xfrm>
        </p:grpSpPr>
        <p:sp>
          <p:nvSpPr>
            <p:cNvPr id="133126" name="TextBox 4"/>
            <p:cNvSpPr txBox="1">
              <a:spLocks noChangeArrowheads="1"/>
            </p:cNvSpPr>
            <p:nvPr/>
          </p:nvSpPr>
          <p:spPr bwMode="auto">
            <a:xfrm>
              <a:off x="4114800" y="4114800"/>
              <a:ext cx="1744388" cy="523220"/>
            </a:xfrm>
            <a:prstGeom prst="rect">
              <a:avLst/>
            </a:prstGeom>
            <a:noFill/>
            <a:ln w="9525">
              <a:solidFill>
                <a:srgbClr val="0066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i="1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en-US" sz="2800" baseline="-2500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en-US" sz="2800">
                  <a:latin typeface="Times New Roman" pitchFamily="18" charset="0"/>
                  <a:cs typeface="Times New Roman" pitchFamily="18" charset="0"/>
                </a:rPr>
                <a:t> = -5.76 </a:t>
              </a:r>
            </a:p>
          </p:txBody>
        </p:sp>
        <p:sp>
          <p:nvSpPr>
            <p:cNvPr id="133127" name="TextBox 6"/>
            <p:cNvSpPr txBox="1">
              <a:spLocks noChangeArrowheads="1"/>
            </p:cNvSpPr>
            <p:nvPr/>
          </p:nvSpPr>
          <p:spPr bwMode="auto">
            <a:xfrm>
              <a:off x="4038600" y="2514600"/>
              <a:ext cx="434340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Times New Roman" pitchFamily="18" charset="0"/>
                  <a:cs typeface="Times New Roman" pitchFamily="18" charset="0"/>
                </a:rPr>
                <a:t>Determine the small-signal voltage gain of a common-source circuit containing a source resistor. The transistor parameters are </a:t>
              </a:r>
              <a:r>
                <a:rPr lang="en-US" altLang="en-US" sz="2000" i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en-US" sz="2000" baseline="-25000">
                  <a:latin typeface="Times New Roman" pitchFamily="18" charset="0"/>
                  <a:cs typeface="Times New Roman" pitchFamily="18" charset="0"/>
                </a:rPr>
                <a:t>TN</a:t>
              </a:r>
              <a:r>
                <a:rPr lang="en-US" altLang="en-US" sz="2000">
                  <a:latin typeface="Times New Roman" pitchFamily="18" charset="0"/>
                  <a:cs typeface="Times New Roman" pitchFamily="18" charset="0"/>
                </a:rPr>
                <a:t> = 0.8 V, </a:t>
              </a:r>
              <a:r>
                <a:rPr lang="en-US" altLang="en-US" sz="2000" i="1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en-US" sz="2000" baseline="-2500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en-US" sz="2000">
                  <a:latin typeface="Times New Roman" pitchFamily="18" charset="0"/>
                  <a:cs typeface="Times New Roman" pitchFamily="18" charset="0"/>
                </a:rPr>
                <a:t>= 1 mA/V</a:t>
              </a:r>
              <a:r>
                <a:rPr lang="en-US" altLang="en-US" sz="2000" baseline="3000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altLang="en-US" sz="2000">
                  <a:latin typeface="Times New Roman" pitchFamily="18" charset="0"/>
                  <a:cs typeface="Times New Roman" pitchFamily="18" charset="0"/>
                </a:rPr>
                <a:t>, and </a:t>
              </a:r>
              <a:r>
                <a:rPr lang="en-US" altLang="en-US" sz="2000">
                  <a:latin typeface="Symbol" pitchFamily="18" charset="2"/>
                  <a:cs typeface="Times New Roman" pitchFamily="18" charset="0"/>
                </a:rPr>
                <a:t>l</a:t>
              </a:r>
              <a:r>
                <a:rPr lang="en-US" altLang="en-US" sz="2000">
                  <a:latin typeface="Times New Roman" pitchFamily="18" charset="0"/>
                  <a:cs typeface="Times New Roman" pitchFamily="18" charset="0"/>
                </a:rPr>
                <a:t> =0.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en-US" sz="28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Small-Signal Equivalent Circuit</a:t>
            </a:r>
            <a:br>
              <a:rPr lang="en-US" altLang="en-US" sz="28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8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for Common-Source with Source Resistor</a:t>
            </a:r>
          </a:p>
        </p:txBody>
      </p:sp>
      <p:pic>
        <p:nvPicPr>
          <p:cNvPr id="134147" name="Picture 6" descr="nea2362X_04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5"/>
          <a:stretch>
            <a:fillRect/>
          </a:stretch>
        </p:blipFill>
        <p:spPr bwMode="auto">
          <a:xfrm>
            <a:off x="0" y="1600200"/>
            <a:ext cx="4343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4148" name="Object 2"/>
          <p:cNvGraphicFramePr>
            <a:graphicFrameLocks noChangeAspect="1"/>
          </p:cNvGraphicFramePr>
          <p:nvPr/>
        </p:nvGraphicFramePr>
        <p:xfrm>
          <a:off x="228600" y="4800600"/>
          <a:ext cx="219710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5" name="Equation" r:id="rId4" imgW="888614" imgH="431613" progId="Equation.3">
                  <p:embed/>
                </p:oleObj>
              </mc:Choice>
              <mc:Fallback>
                <p:oleObj name="Equation" r:id="rId4" imgW="888614" imgH="43161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800600"/>
                        <a:ext cx="2197100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3"/>
          <p:cNvGraphicFramePr>
            <a:graphicFrameLocks noChangeAspect="1"/>
          </p:cNvGraphicFramePr>
          <p:nvPr/>
        </p:nvGraphicFramePr>
        <p:xfrm>
          <a:off x="5334000" y="1981200"/>
          <a:ext cx="22907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6" name="Equation" r:id="rId6" imgW="927100" imgH="241300" progId="Equation.3">
                  <p:embed/>
                </p:oleObj>
              </mc:Choice>
              <mc:Fallback>
                <p:oleObj name="Equation" r:id="rId6" imgW="9271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981200"/>
                        <a:ext cx="229076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TextBox 5"/>
          <p:cNvSpPr txBox="1">
            <a:spLocks noChangeArrowheads="1"/>
          </p:cNvSpPr>
          <p:nvPr/>
        </p:nvSpPr>
        <p:spPr bwMode="auto">
          <a:xfrm>
            <a:off x="4419600" y="2819400"/>
            <a:ext cx="4724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Use of KVL from input around the gate-source loop</a:t>
            </a:r>
          </a:p>
        </p:txBody>
      </p:sp>
      <p:graphicFrame>
        <p:nvGraphicFramePr>
          <p:cNvPr id="134151" name="Object 4"/>
          <p:cNvGraphicFramePr>
            <a:graphicFrameLocks noChangeAspect="1"/>
          </p:cNvGraphicFramePr>
          <p:nvPr/>
        </p:nvGraphicFramePr>
        <p:xfrm>
          <a:off x="5105400" y="3429000"/>
          <a:ext cx="2590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7" name="Equation" r:id="rId8" imgW="1104900" imgH="241300" progId="Equation.3">
                  <p:embed/>
                </p:oleObj>
              </mc:Choice>
              <mc:Fallback>
                <p:oleObj name="Equation" r:id="rId8" imgW="11049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429000"/>
                        <a:ext cx="2590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2" name="Object 5"/>
          <p:cNvGraphicFramePr>
            <a:graphicFrameLocks noChangeAspect="1"/>
          </p:cNvGraphicFramePr>
          <p:nvPr/>
        </p:nvGraphicFramePr>
        <p:xfrm>
          <a:off x="4876800" y="4267200"/>
          <a:ext cx="21145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8" name="Equation" r:id="rId10" imgW="901309" imgH="431613" progId="Equation.3">
                  <p:embed/>
                </p:oleObj>
              </mc:Choice>
              <mc:Fallback>
                <p:oleObj name="Equation" r:id="rId10" imgW="901309" imgH="4316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267200"/>
                        <a:ext cx="21145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3" name="TextBox 8"/>
          <p:cNvSpPr txBox="1">
            <a:spLocks noChangeArrowheads="1"/>
          </p:cNvSpPr>
          <p:nvPr/>
        </p:nvSpPr>
        <p:spPr bwMode="auto">
          <a:xfrm>
            <a:off x="228600" y="6096000"/>
            <a:ext cx="2605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altLang="en-US" sz="2400" i="1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baseline="-2500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 is very large, </a:t>
            </a:r>
          </a:p>
        </p:txBody>
      </p:sp>
      <p:graphicFrame>
        <p:nvGraphicFramePr>
          <p:cNvPr id="134154" name="Object 6"/>
          <p:cNvGraphicFramePr>
            <a:graphicFrameLocks noChangeAspect="1"/>
          </p:cNvGraphicFramePr>
          <p:nvPr/>
        </p:nvGraphicFramePr>
        <p:xfrm>
          <a:off x="3771900" y="5562600"/>
          <a:ext cx="166370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9" name="Equation" r:id="rId12" imgW="672808" imgH="431613" progId="Equation.3">
                  <p:embed/>
                </p:oleObj>
              </mc:Choice>
              <mc:Fallback>
                <p:oleObj name="Equation" r:id="rId12" imgW="672808" imgH="4316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5562600"/>
                        <a:ext cx="1663700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noFill/>
        </p:spPr>
        <p:txBody>
          <a:bodyPr/>
          <a:lstStyle/>
          <a:p>
            <a:r>
              <a:rPr lang="en-US" altLang="en-US" sz="32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Common-Source Amplifier with Bypass Capacitor</a:t>
            </a:r>
          </a:p>
        </p:txBody>
      </p:sp>
      <p:pic>
        <p:nvPicPr>
          <p:cNvPr id="135171" name="Picture 7" descr="nea2362X_042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6"/>
          <a:stretch>
            <a:fillRect/>
          </a:stretch>
        </p:blipFill>
        <p:spPr>
          <a:xfrm>
            <a:off x="304800" y="685800"/>
            <a:ext cx="3200400" cy="3962400"/>
          </a:xfrm>
          <a:noFill/>
        </p:spPr>
      </p:pic>
      <p:pic>
        <p:nvPicPr>
          <p:cNvPr id="135172" name="Picture 8" descr="nea2362X_04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>
            <a:fillRect/>
          </a:stretch>
        </p:blipFill>
        <p:spPr bwMode="auto">
          <a:xfrm>
            <a:off x="4724400" y="1219200"/>
            <a:ext cx="40957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3" name="Text Box 9"/>
          <p:cNvSpPr txBox="1">
            <a:spLocks noChangeArrowheads="1"/>
          </p:cNvSpPr>
          <p:nvPr/>
        </p:nvSpPr>
        <p:spPr bwMode="auto">
          <a:xfrm>
            <a:off x="4800600" y="9144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Small-signal equivalent circuit</a:t>
            </a:r>
          </a:p>
        </p:txBody>
      </p:sp>
      <p:sp>
        <p:nvSpPr>
          <p:cNvPr id="135174" name="TextBox 5"/>
          <p:cNvSpPr txBox="1">
            <a:spLocks noChangeArrowheads="1"/>
          </p:cNvSpPr>
          <p:nvPr/>
        </p:nvSpPr>
        <p:spPr bwMode="auto">
          <a:xfrm>
            <a:off x="304800" y="4800600"/>
            <a:ext cx="838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To minimize the loss in small-signal voltage gain as in previous example, while maintaining the Q-point stability, a bypass capacitor can be added, </a:t>
            </a: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 replacing the source resistor by a constant current source</a:t>
            </a:r>
            <a:r>
              <a:rPr lang="en-US" alt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Box 5"/>
          <p:cNvSpPr txBox="1">
            <a:spLocks noChangeArrowheads="1"/>
          </p:cNvSpPr>
          <p:nvPr/>
        </p:nvSpPr>
        <p:spPr bwMode="auto">
          <a:xfrm>
            <a:off x="228600" y="304800"/>
            <a:ext cx="8458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Determine the small-signal voltage gain of a common-source circuit biased with a constant current source and incorporating a source bypass capacitor. The transistor parameters are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000" baseline="-25000">
                <a:latin typeface="Times New Roman" pitchFamily="18" charset="0"/>
                <a:cs typeface="Times New Roman" pitchFamily="18" charset="0"/>
              </a:rPr>
              <a:t>TN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= 0.8 V,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000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= 1 mA/V</a:t>
            </a:r>
            <a:r>
              <a:rPr lang="en-US" altLang="en-US" sz="20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en-US" sz="2000"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=0.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altLang="en-US" sz="4000" smtClean="0">
                <a:solidFill>
                  <a:srgbClr val="0033CC"/>
                </a:solidFill>
                <a:latin typeface="Cambria" pitchFamily="18" charset="0"/>
              </a:rPr>
              <a:t>Op-Amp</a:t>
            </a:r>
            <a:endParaRPr lang="en-IN" altLang="en-US" sz="4000" smtClean="0">
              <a:solidFill>
                <a:srgbClr val="0033CC"/>
              </a:solidFill>
              <a:latin typeface="Cambria" pitchFamily="18" charset="0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95400"/>
          </a:xfrm>
        </p:spPr>
        <p:txBody>
          <a:bodyPr/>
          <a:lstStyle/>
          <a:p>
            <a:r>
              <a:rPr lang="en-US" altLang="en-US" sz="2800" smtClean="0">
                <a:solidFill>
                  <a:srgbClr val="D60093"/>
                </a:solidFill>
                <a:latin typeface="Cambria" pitchFamily="18" charset="0"/>
              </a:rPr>
              <a:t>Amplifies the difference between two input signals to give an output signal</a:t>
            </a:r>
          </a:p>
          <a:p>
            <a:r>
              <a:rPr lang="en-US" altLang="en-US" sz="2800" smtClean="0">
                <a:solidFill>
                  <a:srgbClr val="D60093"/>
                </a:solidFill>
                <a:latin typeface="Cambria" pitchFamily="18" charset="0"/>
              </a:rPr>
              <a:t>20-50 transistors</a:t>
            </a:r>
            <a:endParaRPr lang="en-IN" altLang="en-US" sz="2800" smtClean="0">
              <a:solidFill>
                <a:srgbClr val="D60093"/>
              </a:solidFill>
              <a:latin typeface="Cambria" pitchFamily="18" charset="0"/>
            </a:endParaRPr>
          </a:p>
        </p:txBody>
      </p:sp>
      <p:pic>
        <p:nvPicPr>
          <p:cNvPr id="137220" name="Picture 4" descr="nea2362X_09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1" b="17537"/>
          <a:stretch>
            <a:fillRect/>
          </a:stretch>
        </p:blipFill>
        <p:spPr bwMode="auto">
          <a:xfrm>
            <a:off x="2895600" y="2627313"/>
            <a:ext cx="6019800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1" name="Picture 5" descr="nea2362X_09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5"/>
          <a:stretch>
            <a:fillRect/>
          </a:stretch>
        </p:blipFill>
        <p:spPr bwMode="auto">
          <a:xfrm>
            <a:off x="76200" y="4191000"/>
            <a:ext cx="3657600" cy="261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4327525" y="5827713"/>
            <a:ext cx="328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/>
              <a:t>Ideal op-amp equivalent circuit</a:t>
            </a:r>
            <a:endParaRPr lang="en-IN" altLang="en-US" sz="1800" i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altLang="en-US" sz="3200" b="1" smtClean="0">
                <a:solidFill>
                  <a:srgbClr val="D60093"/>
                </a:solidFill>
              </a:rPr>
              <a:t>Op-Amp</a:t>
            </a:r>
            <a:endParaRPr lang="en-IN" altLang="en-US" sz="3200" b="1" smtClean="0">
              <a:solidFill>
                <a:srgbClr val="D60093"/>
              </a:solidFill>
            </a:endParaRPr>
          </a:p>
        </p:txBody>
      </p:sp>
      <p:sp>
        <p:nvSpPr>
          <p:cNvPr id="138243" name="Line 4"/>
          <p:cNvSpPr>
            <a:spLocks noChangeShapeType="1"/>
          </p:cNvSpPr>
          <p:nvPr/>
        </p:nvSpPr>
        <p:spPr bwMode="auto">
          <a:xfrm>
            <a:off x="44196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8244" name="Line 5"/>
          <p:cNvSpPr>
            <a:spLocks noChangeShapeType="1"/>
          </p:cNvSpPr>
          <p:nvPr/>
        </p:nvSpPr>
        <p:spPr bwMode="auto">
          <a:xfrm flipH="1">
            <a:off x="457200" y="121920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8245" name="Line 6"/>
          <p:cNvSpPr>
            <a:spLocks noChangeShapeType="1"/>
          </p:cNvSpPr>
          <p:nvPr/>
        </p:nvSpPr>
        <p:spPr bwMode="auto">
          <a:xfrm>
            <a:off x="4438650" y="12192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8246" name="Line 7"/>
          <p:cNvSpPr>
            <a:spLocks noChangeShapeType="1"/>
          </p:cNvSpPr>
          <p:nvPr/>
        </p:nvSpPr>
        <p:spPr bwMode="auto">
          <a:xfrm>
            <a:off x="457200" y="1219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8247" name="Text Box 8"/>
          <p:cNvSpPr txBox="1">
            <a:spLocks noChangeArrowheads="1"/>
          </p:cNvSpPr>
          <p:nvPr/>
        </p:nvSpPr>
        <p:spPr bwMode="auto">
          <a:xfrm>
            <a:off x="212725" y="1868488"/>
            <a:ext cx="846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Ideal</a:t>
            </a:r>
            <a:endParaRPr lang="en-IN" altLang="en-US" sz="2400">
              <a:solidFill>
                <a:srgbClr val="0033CC"/>
              </a:solidFill>
            </a:endParaRPr>
          </a:p>
        </p:txBody>
      </p:sp>
      <p:sp>
        <p:nvSpPr>
          <p:cNvPr id="138248" name="Line 9"/>
          <p:cNvSpPr>
            <a:spLocks noChangeShapeType="1"/>
          </p:cNvSpPr>
          <p:nvPr/>
        </p:nvSpPr>
        <p:spPr bwMode="auto">
          <a:xfrm>
            <a:off x="2590800" y="12192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8249" name="Text Box 10"/>
          <p:cNvSpPr txBox="1">
            <a:spLocks noChangeArrowheads="1"/>
          </p:cNvSpPr>
          <p:nvPr/>
        </p:nvSpPr>
        <p:spPr bwMode="auto">
          <a:xfrm>
            <a:off x="2117725" y="2325688"/>
            <a:ext cx="1354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Inverting</a:t>
            </a:r>
            <a:endParaRPr lang="en-IN" altLang="en-US" sz="2400">
              <a:solidFill>
                <a:srgbClr val="0033CC"/>
              </a:solidFill>
            </a:endParaRPr>
          </a:p>
        </p:txBody>
      </p:sp>
      <p:sp>
        <p:nvSpPr>
          <p:cNvPr id="138250" name="Line 11"/>
          <p:cNvSpPr>
            <a:spLocks noChangeShapeType="1"/>
          </p:cNvSpPr>
          <p:nvPr/>
        </p:nvSpPr>
        <p:spPr bwMode="auto">
          <a:xfrm>
            <a:off x="5105400" y="12192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8251" name="Text Box 12"/>
          <p:cNvSpPr txBox="1">
            <a:spLocks noChangeArrowheads="1"/>
          </p:cNvSpPr>
          <p:nvPr/>
        </p:nvSpPr>
        <p:spPr bwMode="auto">
          <a:xfrm>
            <a:off x="4632325" y="3011488"/>
            <a:ext cx="200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Non-inverting</a:t>
            </a:r>
            <a:endParaRPr lang="en-IN" altLang="en-US" sz="2400">
              <a:solidFill>
                <a:srgbClr val="0033CC"/>
              </a:solidFill>
            </a:endParaRPr>
          </a:p>
        </p:txBody>
      </p:sp>
      <p:sp>
        <p:nvSpPr>
          <p:cNvPr id="138252" name="Line 13"/>
          <p:cNvSpPr>
            <a:spLocks noChangeShapeType="1"/>
          </p:cNvSpPr>
          <p:nvPr/>
        </p:nvSpPr>
        <p:spPr bwMode="auto">
          <a:xfrm>
            <a:off x="8153400" y="12192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8253" name="Text Box 14"/>
          <p:cNvSpPr txBox="1">
            <a:spLocks noChangeArrowheads="1"/>
          </p:cNvSpPr>
          <p:nvPr/>
        </p:nvSpPr>
        <p:spPr bwMode="auto">
          <a:xfrm>
            <a:off x="4724400" y="4419600"/>
            <a:ext cx="1830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Applications</a:t>
            </a:r>
            <a:endParaRPr lang="en-IN" altLang="en-US" sz="2400">
              <a:solidFill>
                <a:srgbClr val="0033CC"/>
              </a:solidFill>
            </a:endParaRPr>
          </a:p>
        </p:txBody>
      </p:sp>
      <p:sp>
        <p:nvSpPr>
          <p:cNvPr id="138254" name="Text Box 15"/>
          <p:cNvSpPr txBox="1">
            <a:spLocks noChangeArrowheads="1"/>
          </p:cNvSpPr>
          <p:nvPr/>
        </p:nvSpPr>
        <p:spPr bwMode="auto">
          <a:xfrm>
            <a:off x="2270125" y="2703513"/>
            <a:ext cx="22193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Microsoft Sans Serif" pitchFamily="34" charset="0"/>
                <a:cs typeface="Microsoft Sans Serif" pitchFamily="34" charset="0"/>
              </a:rPr>
              <a:t> T-network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Microsoft Sans Serif" pitchFamily="34" charset="0"/>
                <a:cs typeface="Microsoft Sans Serif" pitchFamily="34" charset="0"/>
              </a:rPr>
              <a:t> Effect of finite gain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Microsoft Sans Serif" pitchFamily="34" charset="0"/>
                <a:cs typeface="Microsoft Sans Serif" pitchFamily="34" charset="0"/>
              </a:rPr>
              <a:t> Summing amplifier</a:t>
            </a:r>
            <a:endParaRPr lang="en-IN" altLang="en-US" sz="180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38255" name="Text Box 16"/>
          <p:cNvSpPr txBox="1">
            <a:spLocks noChangeArrowheads="1"/>
          </p:cNvSpPr>
          <p:nvPr/>
        </p:nvSpPr>
        <p:spPr bwMode="auto">
          <a:xfrm>
            <a:off x="4937125" y="3389313"/>
            <a:ext cx="1914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Microsoft Sans Serif" pitchFamily="34" charset="0"/>
                <a:cs typeface="Microsoft Sans Serif" pitchFamily="34" charset="0"/>
              </a:rPr>
              <a:t> voltage follower</a:t>
            </a:r>
            <a:endParaRPr lang="en-IN" altLang="en-US" sz="180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38256" name="Text Box 17"/>
          <p:cNvSpPr txBox="1">
            <a:spLocks noChangeArrowheads="1"/>
          </p:cNvSpPr>
          <p:nvPr/>
        </p:nvSpPr>
        <p:spPr bwMode="auto">
          <a:xfrm>
            <a:off x="5105400" y="4951413"/>
            <a:ext cx="3154363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Microsoft Sans Serif" pitchFamily="34" charset="0"/>
                <a:cs typeface="Microsoft Sans Serif" pitchFamily="34" charset="0"/>
              </a:rPr>
              <a:t> current to voltage converter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Microsoft Sans Serif" pitchFamily="34" charset="0"/>
                <a:cs typeface="Microsoft Sans Serif" pitchFamily="34" charset="0"/>
              </a:rPr>
              <a:t> voltage-to-current converter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Microsoft Sans Serif" pitchFamily="34" charset="0"/>
                <a:cs typeface="Microsoft Sans Serif" pitchFamily="34" charset="0"/>
              </a:rPr>
              <a:t> difference amplifier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Microsoft Sans Serif" pitchFamily="34" charset="0"/>
                <a:cs typeface="Microsoft Sans Serif" pitchFamily="34" charset="0"/>
              </a:rPr>
              <a:t> integrator &amp; differentiator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Microsoft Sans Serif" pitchFamily="34" charset="0"/>
                <a:cs typeface="Microsoft Sans Serif" pitchFamily="34" charset="0"/>
              </a:rPr>
              <a:t> precision half-wave rectifier </a:t>
            </a:r>
            <a:endParaRPr lang="en-IN" altLang="en-US" sz="180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38257" name="Line 18"/>
          <p:cNvSpPr>
            <a:spLocks noChangeShapeType="1"/>
          </p:cNvSpPr>
          <p:nvPr/>
        </p:nvSpPr>
        <p:spPr bwMode="auto">
          <a:xfrm flipH="1">
            <a:off x="5943600" y="40386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8258" name="Line 19"/>
          <p:cNvSpPr>
            <a:spLocks noChangeShapeType="1"/>
          </p:cNvSpPr>
          <p:nvPr/>
        </p:nvSpPr>
        <p:spPr bwMode="auto">
          <a:xfrm>
            <a:off x="5943600" y="4038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sz="2800" smtClean="0">
                <a:solidFill>
                  <a:srgbClr val="0033CC"/>
                </a:solidFill>
                <a:latin typeface="Microsoft Sans Serif" pitchFamily="34" charset="0"/>
                <a:cs typeface="Microsoft Sans Serif" pitchFamily="34" charset="0"/>
              </a:rPr>
              <a:t>Small-Signal Equivalent Circuit:</a:t>
            </a:r>
            <a:br>
              <a:rPr lang="en-US" altLang="en-US" sz="2800" smtClean="0">
                <a:solidFill>
                  <a:srgbClr val="0033CC"/>
                </a:solidFill>
                <a:latin typeface="Microsoft Sans Serif" pitchFamily="34" charset="0"/>
                <a:cs typeface="Microsoft Sans Serif" pitchFamily="34" charset="0"/>
              </a:rPr>
            </a:br>
            <a:r>
              <a:rPr lang="en-US" altLang="en-US" sz="2800" smtClean="0">
                <a:solidFill>
                  <a:srgbClr val="0033CC"/>
                </a:solidFill>
                <a:latin typeface="Microsoft Sans Serif" pitchFamily="34" charset="0"/>
                <a:cs typeface="Microsoft Sans Serif" pitchFamily="34" charset="0"/>
              </a:rPr>
              <a:t>MOSFET with Input and Output Feedback</a:t>
            </a:r>
          </a:p>
        </p:txBody>
      </p:sp>
      <p:pic>
        <p:nvPicPr>
          <p:cNvPr id="139267" name="Picture 3" descr="nea2362X_090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>
            <a:fillRect/>
          </a:stretch>
        </p:blipFill>
        <p:spPr>
          <a:xfrm>
            <a:off x="381000" y="1447800"/>
            <a:ext cx="6324600" cy="4419600"/>
          </a:xfrm>
          <a:noFill/>
        </p:spPr>
      </p:pic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139269" name="Object 5"/>
          <p:cNvGraphicFramePr>
            <a:graphicFrameLocks noChangeAspect="1"/>
          </p:cNvGraphicFramePr>
          <p:nvPr/>
        </p:nvGraphicFramePr>
        <p:xfrm>
          <a:off x="6629400" y="4838700"/>
          <a:ext cx="16002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6" name="Equation" r:id="rId4" imgW="685800" imgH="431800" progId="Equation.3">
                  <p:embed/>
                </p:oleObj>
              </mc:Choice>
              <mc:Fallback>
                <p:oleObj name="Equation" r:id="rId4" imgW="6858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838700"/>
                        <a:ext cx="160020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33CC"/>
                </a:solidFill>
                <a:latin typeface="Cambria" pitchFamily="18" charset="0"/>
              </a:rPr>
              <a:t>Electrons and Holes in </a:t>
            </a:r>
            <a:r>
              <a:rPr lang="en-US" altLang="en-US" sz="4000" dirty="0" err="1" smtClean="0">
                <a:solidFill>
                  <a:srgbClr val="0033CC"/>
                </a:solidFill>
                <a:latin typeface="Cambria" pitchFamily="18" charset="0"/>
              </a:rPr>
              <a:t>pnp</a:t>
            </a:r>
            <a:r>
              <a:rPr lang="en-US" altLang="en-US" sz="4000" dirty="0" smtClean="0">
                <a:solidFill>
                  <a:srgbClr val="0033CC"/>
                </a:solidFill>
                <a:latin typeface="Cambria" pitchFamily="18" charset="0"/>
              </a:rPr>
              <a:t> BJT</a:t>
            </a:r>
          </a:p>
        </p:txBody>
      </p:sp>
      <p:pic>
        <p:nvPicPr>
          <p:cNvPr id="59395" name="Picture 5" descr="nea2362X_050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8"/>
          <a:stretch>
            <a:fillRect/>
          </a:stretch>
        </p:blipFill>
        <p:spPr>
          <a:xfrm>
            <a:off x="1524000" y="1371600"/>
            <a:ext cx="5410200" cy="39385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 sz="3200" b="1" smtClean="0">
                <a:solidFill>
                  <a:srgbClr val="0033CC"/>
                </a:solidFill>
                <a:latin typeface="Microsoft Sans Serif" pitchFamily="34" charset="0"/>
                <a:cs typeface="Microsoft Sans Serif" pitchFamily="34" charset="0"/>
              </a:rPr>
              <a:t>Equivalent Circuit of Op-Amp</a:t>
            </a:r>
          </a:p>
        </p:txBody>
      </p:sp>
      <p:pic>
        <p:nvPicPr>
          <p:cNvPr id="140291" name="Picture 3" descr="nea2362X_090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4"/>
          <a:stretch>
            <a:fillRect/>
          </a:stretch>
        </p:blipFill>
        <p:spPr>
          <a:xfrm>
            <a:off x="685800" y="1219200"/>
            <a:ext cx="8001000" cy="3733800"/>
          </a:xfrm>
          <a:noFill/>
        </p:spPr>
      </p:pic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304800" y="5167313"/>
            <a:ext cx="82438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>
                <a:latin typeface="Times New Roman" pitchFamily="18" charset="0"/>
              </a:rPr>
              <a:t> Output voltage is limited: biased by dc voltages </a:t>
            </a:r>
            <a:r>
              <a:rPr lang="en-US" altLang="en-US" sz="2000" i="1">
                <a:latin typeface="Times New Roman" pitchFamily="18" charset="0"/>
              </a:rPr>
              <a:t>V</a:t>
            </a:r>
            <a:r>
              <a:rPr lang="en-US" altLang="en-US" sz="2000" baseline="30000">
                <a:latin typeface="Times New Roman" pitchFamily="18" charset="0"/>
              </a:rPr>
              <a:t>+</a:t>
            </a:r>
            <a:r>
              <a:rPr lang="en-US" altLang="en-US" sz="2000">
                <a:latin typeface="Times New Roman" pitchFamily="18" charset="0"/>
              </a:rPr>
              <a:t> and </a:t>
            </a:r>
            <a:r>
              <a:rPr lang="en-US" altLang="en-US" sz="2000" i="1">
                <a:latin typeface="Times New Roman" pitchFamily="18" charset="0"/>
              </a:rPr>
              <a:t>V</a:t>
            </a:r>
            <a:r>
              <a:rPr lang="en-US" altLang="en-US" sz="2000" baseline="30000">
                <a:latin typeface="Times New Roman" pitchFamily="18" charset="0"/>
              </a:rPr>
              <a:t>-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latin typeface="Times New Roman" pitchFamily="18" charset="0"/>
              </a:rPr>
              <a:t> </a:t>
            </a:r>
            <a:r>
              <a:rPr lang="en-US" altLang="en-US" sz="2000" i="1">
                <a:latin typeface="Times New Roman" pitchFamily="18" charset="0"/>
              </a:rPr>
              <a:t>v</a:t>
            </a:r>
            <a:r>
              <a:rPr lang="en-US" altLang="en-US" sz="2000" baseline="-25000">
                <a:latin typeface="Times New Roman" pitchFamily="18" charset="0"/>
              </a:rPr>
              <a:t>o</a:t>
            </a:r>
            <a:r>
              <a:rPr lang="en-US" altLang="en-US" sz="2000">
                <a:latin typeface="Times New Roman" pitchFamily="18" charset="0"/>
              </a:rPr>
              <a:t> </a:t>
            </a:r>
            <a:r>
              <a:rPr lang="en-US" altLang="en-US" sz="2000">
                <a:latin typeface="Times New Roman" pitchFamily="18" charset="0"/>
                <a:sym typeface="Wingdings" pitchFamily="2" charset="2"/>
              </a:rPr>
              <a:t> </a:t>
            </a:r>
            <a:r>
              <a:rPr lang="en-US" altLang="en-US" sz="2000" i="1">
                <a:latin typeface="Times New Roman" pitchFamily="18" charset="0"/>
                <a:sym typeface="Wingdings" pitchFamily="2" charset="2"/>
              </a:rPr>
              <a:t>V</a:t>
            </a:r>
            <a:r>
              <a:rPr lang="en-US" altLang="en-US" sz="2000" baseline="30000">
                <a:latin typeface="Times New Roman" pitchFamily="18" charset="0"/>
                <a:sym typeface="Wingdings" pitchFamily="2" charset="2"/>
              </a:rPr>
              <a:t>+</a:t>
            </a:r>
            <a:r>
              <a:rPr lang="en-US" altLang="en-US" sz="2000">
                <a:latin typeface="Times New Roman" pitchFamily="18" charset="0"/>
                <a:sym typeface="Wingdings" pitchFamily="2" charset="2"/>
              </a:rPr>
              <a:t>, it will saturate or limited to a value nearly equal to </a:t>
            </a:r>
            <a:r>
              <a:rPr lang="en-US" altLang="en-US" sz="2000" i="1">
                <a:latin typeface="Times New Roman" pitchFamily="18" charset="0"/>
                <a:sym typeface="Wingdings" pitchFamily="2" charset="2"/>
              </a:rPr>
              <a:t>V</a:t>
            </a:r>
            <a:r>
              <a:rPr lang="en-US" altLang="en-US" sz="2000" baseline="30000">
                <a:latin typeface="Times New Roman" pitchFamily="18" charset="0"/>
                <a:sym typeface="Wingdings" pitchFamily="2" charset="2"/>
              </a:rPr>
              <a:t>+</a:t>
            </a:r>
            <a:r>
              <a:rPr lang="en-US" altLang="en-US" sz="2000">
                <a:latin typeface="Times New Roman" pitchFamily="18" charset="0"/>
                <a:sym typeface="Wingdings" pitchFamily="2" charset="2"/>
              </a:rPr>
              <a:t>, similar for </a:t>
            </a:r>
            <a:r>
              <a:rPr lang="en-US" altLang="en-US" sz="2000" i="1">
                <a:latin typeface="Times New Roman" pitchFamily="18" charset="0"/>
                <a:sym typeface="Wingdings" pitchFamily="2" charset="2"/>
              </a:rPr>
              <a:t>V</a:t>
            </a:r>
            <a:r>
              <a:rPr lang="en-US" altLang="en-US" sz="2000" baseline="30000">
                <a:latin typeface="Times New Roman" pitchFamily="18" charset="0"/>
                <a:sym typeface="Wingdings" pitchFamily="2" charset="2"/>
              </a:rPr>
              <a:t>-</a:t>
            </a:r>
            <a:r>
              <a:rPr lang="en-US" altLang="en-US" sz="2000">
                <a:latin typeface="Times New Roman" pitchFamily="18" charset="0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latin typeface="Times New Roman" pitchFamily="18" charset="0"/>
                <a:sym typeface="Wingdings" pitchFamily="2" charset="2"/>
              </a:rPr>
              <a:t> </a:t>
            </a:r>
            <a:r>
              <a:rPr lang="en-US" altLang="en-US" sz="2000" i="1">
                <a:latin typeface="Times New Roman" pitchFamily="18" charset="0"/>
                <a:sym typeface="Wingdings" pitchFamily="2" charset="2"/>
              </a:rPr>
              <a:t>V</a:t>
            </a:r>
            <a:r>
              <a:rPr lang="en-US" altLang="en-US" sz="2000" baseline="30000">
                <a:latin typeface="Times New Roman" pitchFamily="18" charset="0"/>
                <a:sym typeface="Wingdings" pitchFamily="2" charset="2"/>
              </a:rPr>
              <a:t>-</a:t>
            </a:r>
            <a:r>
              <a:rPr lang="en-US" altLang="en-US" sz="2000">
                <a:latin typeface="Times New Roman" pitchFamily="18" charset="0"/>
                <a:sym typeface="Wingdings" pitchFamily="2" charset="2"/>
              </a:rPr>
              <a:t> + </a:t>
            </a:r>
            <a:r>
              <a:rPr lang="en-US" altLang="en-US" sz="2000">
                <a:latin typeface="Symbol" pitchFamily="18" charset="2"/>
                <a:sym typeface="Wingdings" pitchFamily="2" charset="2"/>
              </a:rPr>
              <a:t>D</a:t>
            </a:r>
            <a:r>
              <a:rPr lang="en-US" altLang="en-US" sz="2000" i="1">
                <a:latin typeface="Times New Roman" pitchFamily="18" charset="0"/>
                <a:sym typeface="Wingdings" pitchFamily="2" charset="2"/>
              </a:rPr>
              <a:t>V</a:t>
            </a:r>
            <a:r>
              <a:rPr lang="en-US" altLang="en-US" sz="2000">
                <a:latin typeface="Times New Roman" pitchFamily="18" charset="0"/>
                <a:sym typeface="Wingdings" pitchFamily="2" charset="2"/>
              </a:rPr>
              <a:t> &lt;</a:t>
            </a:r>
            <a:r>
              <a:rPr lang="en-US" altLang="en-US" sz="2000" i="1">
                <a:latin typeface="Times New Roman" pitchFamily="18" charset="0"/>
                <a:sym typeface="Wingdings" pitchFamily="2" charset="2"/>
              </a:rPr>
              <a:t>v</a:t>
            </a:r>
            <a:r>
              <a:rPr lang="en-US" altLang="en-US" sz="2000" baseline="-25000">
                <a:latin typeface="Times New Roman" pitchFamily="18" charset="0"/>
                <a:sym typeface="Wingdings" pitchFamily="2" charset="2"/>
              </a:rPr>
              <a:t>o</a:t>
            </a:r>
            <a:r>
              <a:rPr lang="en-US" altLang="en-US" sz="2000">
                <a:latin typeface="Times New Roman" pitchFamily="18" charset="0"/>
                <a:sym typeface="Wingdings" pitchFamily="2" charset="2"/>
              </a:rPr>
              <a:t> &lt;</a:t>
            </a:r>
            <a:r>
              <a:rPr lang="en-US" altLang="en-US" sz="2000" i="1">
                <a:latin typeface="Times New Roman" pitchFamily="18" charset="0"/>
                <a:sym typeface="Wingdings" pitchFamily="2" charset="2"/>
              </a:rPr>
              <a:t>V</a:t>
            </a:r>
            <a:r>
              <a:rPr lang="en-US" altLang="en-US" sz="2000" baseline="30000">
                <a:latin typeface="Times New Roman" pitchFamily="18" charset="0"/>
                <a:sym typeface="Wingdings" pitchFamily="2" charset="2"/>
              </a:rPr>
              <a:t>+</a:t>
            </a:r>
            <a:r>
              <a:rPr lang="en-US" altLang="en-US" sz="2000">
                <a:latin typeface="Times New Roman" pitchFamily="18" charset="0"/>
                <a:sym typeface="Wingdings" pitchFamily="2" charset="2"/>
              </a:rPr>
              <a:t>-</a:t>
            </a:r>
            <a:r>
              <a:rPr lang="en-US" altLang="en-US" sz="2000">
                <a:latin typeface="Symbol" pitchFamily="18" charset="2"/>
                <a:sym typeface="Wingdings" pitchFamily="2" charset="2"/>
              </a:rPr>
              <a:t>D</a:t>
            </a:r>
            <a:r>
              <a:rPr lang="en-US" altLang="en-US" sz="2000" i="1">
                <a:latin typeface="Times New Roman" pitchFamily="18" charset="0"/>
                <a:sym typeface="Wingdings" pitchFamily="2" charset="2"/>
              </a:rPr>
              <a:t>V</a:t>
            </a:r>
            <a:endParaRPr lang="en-IN" altLang="en-US" sz="2000" i="1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en-US" altLang="en-US" sz="3600" smtClean="0">
                <a:solidFill>
                  <a:srgbClr val="0033CC"/>
                </a:solidFill>
                <a:latin typeface="Microsoft Sans Serif" pitchFamily="34" charset="0"/>
                <a:cs typeface="Microsoft Sans Serif" pitchFamily="34" charset="0"/>
              </a:rPr>
              <a:t>Inverting Op-Amp</a:t>
            </a:r>
          </a:p>
        </p:txBody>
      </p:sp>
      <p:pic>
        <p:nvPicPr>
          <p:cNvPr id="141315" name="Picture 3" descr="nea2362X_09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5"/>
          <a:stretch>
            <a:fillRect/>
          </a:stretch>
        </p:blipFill>
        <p:spPr>
          <a:xfrm>
            <a:off x="381000" y="990600"/>
            <a:ext cx="6248400" cy="3187700"/>
          </a:xfrm>
          <a:noFill/>
        </p:spPr>
      </p:pic>
      <p:pic>
        <p:nvPicPr>
          <p:cNvPr id="141316" name="Picture 4" descr="nea2362X_09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"/>
          <a:stretch>
            <a:fillRect/>
          </a:stretch>
        </p:blipFill>
        <p:spPr bwMode="auto">
          <a:xfrm>
            <a:off x="2438400" y="4173538"/>
            <a:ext cx="4114800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6842125" y="5522913"/>
            <a:ext cx="1876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Cambria" pitchFamily="18" charset="0"/>
              </a:rPr>
              <a:t>Equivalent circuit</a:t>
            </a:r>
            <a:endParaRPr lang="en-IN" altLang="en-US" sz="1800" i="1"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altLang="en-US" sz="3600" b="1" smtClean="0">
                <a:solidFill>
                  <a:srgbClr val="0033CC"/>
                </a:solidFill>
                <a:latin typeface="Cambria" pitchFamily="18" charset="0"/>
              </a:rPr>
              <a:t>Inverting Op-Amp with T-Network</a:t>
            </a:r>
          </a:p>
        </p:txBody>
      </p:sp>
      <p:pic>
        <p:nvPicPr>
          <p:cNvPr id="142339" name="Picture 3" descr="nea2362X_091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3"/>
          <a:stretch>
            <a:fillRect/>
          </a:stretch>
        </p:blipFill>
        <p:spPr>
          <a:xfrm>
            <a:off x="1752600" y="1755775"/>
            <a:ext cx="6248400" cy="4340225"/>
          </a:xfrm>
          <a:noFill/>
        </p:spPr>
      </p:pic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142341" name="Object 5"/>
          <p:cNvGraphicFramePr>
            <a:graphicFrameLocks noChangeAspect="1"/>
          </p:cNvGraphicFramePr>
          <p:nvPr/>
        </p:nvGraphicFramePr>
        <p:xfrm>
          <a:off x="228600" y="2438400"/>
          <a:ext cx="2819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8" name="Equation" r:id="rId4" imgW="1459866" imgH="431613" progId="Equation.3">
                  <p:embed/>
                </p:oleObj>
              </mc:Choice>
              <mc:Fallback>
                <p:oleObj name="Equation" r:id="rId4" imgW="1459866" imgH="4316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38400"/>
                        <a:ext cx="28194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sz="3600" smtClean="0">
                <a:solidFill>
                  <a:srgbClr val="0033CC"/>
                </a:solidFill>
                <a:latin typeface="Cambria" pitchFamily="18" charset="0"/>
              </a:rPr>
              <a:t>Inverting Op-Amp with Finite Differential-Mode Gain</a:t>
            </a:r>
          </a:p>
        </p:txBody>
      </p:sp>
      <p:pic>
        <p:nvPicPr>
          <p:cNvPr id="143363" name="Picture 3" descr="nea2362X_091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6"/>
          <a:stretch>
            <a:fillRect/>
          </a:stretch>
        </p:blipFill>
        <p:spPr>
          <a:xfrm>
            <a:off x="304800" y="1447800"/>
            <a:ext cx="6096000" cy="3965575"/>
          </a:xfrm>
          <a:noFill/>
        </p:spPr>
      </p:pic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0" y="3119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143365" name="Object 5"/>
          <p:cNvGraphicFramePr>
            <a:graphicFrameLocks noChangeAspect="1"/>
          </p:cNvGraphicFramePr>
          <p:nvPr/>
        </p:nvGraphicFramePr>
        <p:xfrm>
          <a:off x="5562600" y="5238750"/>
          <a:ext cx="33528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2" name="Equation" r:id="rId4" imgW="1676400" imgH="622300" progId="Equation.3">
                  <p:embed/>
                </p:oleObj>
              </mc:Choice>
              <mc:Fallback>
                <p:oleObj name="Equation" r:id="rId4" imgW="1676400" imgH="622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238750"/>
                        <a:ext cx="3352800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86" name="Group 10"/>
          <p:cNvGrpSpPr>
            <a:grpSpLocks/>
          </p:cNvGrpSpPr>
          <p:nvPr/>
        </p:nvGrpSpPr>
        <p:grpSpPr bwMode="auto">
          <a:xfrm>
            <a:off x="457200" y="381000"/>
            <a:ext cx="2976563" cy="5143500"/>
            <a:chOff x="2514600" y="457200"/>
            <a:chExt cx="2976357" cy="5143500"/>
          </a:xfrm>
        </p:grpSpPr>
        <p:pic>
          <p:nvPicPr>
            <p:cNvPr id="144427" name="Picture 3" descr="Untitle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3" r="52499"/>
            <a:stretch>
              <a:fillRect/>
            </a:stretch>
          </p:blipFill>
          <p:spPr bwMode="auto">
            <a:xfrm>
              <a:off x="2514600" y="457200"/>
              <a:ext cx="2667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428" name="TextBox 4"/>
            <p:cNvSpPr txBox="1">
              <a:spLocks noChangeArrowheads="1"/>
            </p:cNvSpPr>
            <p:nvPr/>
          </p:nvSpPr>
          <p:spPr bwMode="auto">
            <a:xfrm>
              <a:off x="3906433" y="644104"/>
              <a:ext cx="66556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imes New Roman" pitchFamily="18" charset="0"/>
                  <a:cs typeface="Times New Roman" pitchFamily="18" charset="0"/>
                </a:rPr>
                <a:t>= 3V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71774" y="1981200"/>
              <a:ext cx="433357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24247" y="3733800"/>
              <a:ext cx="380974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4431" name="TextBox 8"/>
            <p:cNvSpPr txBox="1">
              <a:spLocks noChangeArrowheads="1"/>
            </p:cNvSpPr>
            <p:nvPr/>
          </p:nvSpPr>
          <p:spPr bwMode="auto">
            <a:xfrm>
              <a:off x="2937296" y="2022896"/>
              <a:ext cx="7938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imes New Roman" pitchFamily="18" charset="0"/>
                  <a:cs typeface="Times New Roman" pitchFamily="18" charset="0"/>
                </a:rPr>
                <a:t>60 k</a:t>
              </a:r>
              <a:r>
                <a:rPr lang="en-US" altLang="en-US" sz="180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</a:t>
              </a:r>
              <a:endParaRPr lang="en-US" alt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432" name="TextBox 9"/>
            <p:cNvSpPr txBox="1">
              <a:spLocks noChangeArrowheads="1"/>
            </p:cNvSpPr>
            <p:nvPr/>
          </p:nvSpPr>
          <p:spPr bwMode="auto">
            <a:xfrm>
              <a:off x="4724400" y="3810000"/>
              <a:ext cx="7665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imes New Roman" pitchFamily="18" charset="0"/>
                  <a:cs typeface="Times New Roman" pitchFamily="18" charset="0"/>
                </a:rPr>
                <a:t>500 </a:t>
              </a:r>
              <a:r>
                <a:rPr lang="en-US" altLang="en-US" sz="180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</a:t>
              </a:r>
              <a:endParaRPr lang="en-US" alt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4387" name="Group 38"/>
          <p:cNvGrpSpPr>
            <a:grpSpLocks/>
          </p:cNvGrpSpPr>
          <p:nvPr/>
        </p:nvGrpSpPr>
        <p:grpSpPr bwMode="auto">
          <a:xfrm>
            <a:off x="3886200" y="1143000"/>
            <a:ext cx="4716463" cy="1676400"/>
            <a:chOff x="3886200" y="1143000"/>
            <a:chExt cx="4717129" cy="1676400"/>
          </a:xfrm>
        </p:grpSpPr>
        <p:sp>
          <p:nvSpPr>
            <p:cNvPr id="12" name="Rectangle 11"/>
            <p:cNvSpPr/>
            <p:nvPr/>
          </p:nvSpPr>
          <p:spPr>
            <a:xfrm>
              <a:off x="5410415" y="1143000"/>
              <a:ext cx="1676637" cy="609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4414" name="TextBox 12"/>
            <p:cNvSpPr txBox="1">
              <a:spLocks noChangeArrowheads="1"/>
            </p:cNvSpPr>
            <p:nvPr/>
          </p:nvSpPr>
          <p:spPr bwMode="auto">
            <a:xfrm>
              <a:off x="5486400" y="1219200"/>
              <a:ext cx="15167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altLang="en-US" sz="24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en-US" sz="2400" i="1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altLang="en-US" sz="2400">
                  <a:latin typeface="Times New Roman" pitchFamily="18" charset="0"/>
                  <a:cs typeface="Times New Roman" pitchFamily="18" charset="0"/>
                </a:rPr>
                <a:t>) =</a:t>
              </a:r>
              <a:r>
                <a:rPr lang="en-US" altLang="en-US" sz="2400" i="1">
                  <a:latin typeface="Times New Roman" pitchFamily="18" charset="0"/>
                  <a:cs typeface="Times New Roman" pitchFamily="18" charset="0"/>
                </a:rPr>
                <a:t>j</a:t>
              </a:r>
              <a:r>
                <a:rPr lang="en-US" altLang="en-US" sz="2400">
                  <a:latin typeface="Times New Roman" pitchFamily="18" charset="0"/>
                  <a:cs typeface="Times New Roman" pitchFamily="18" charset="0"/>
                </a:rPr>
                <a:t> 2</a:t>
              </a:r>
              <a:r>
                <a:rPr lang="en-US" altLang="en-US" sz="2400">
                  <a:latin typeface="Symbol" pitchFamily="18" charset="2"/>
                  <a:cs typeface="Times New Roman" pitchFamily="18" charset="0"/>
                </a:rPr>
                <a:t>p</a:t>
              </a:r>
              <a:r>
                <a:rPr lang="en-US" altLang="en-US" sz="2400" i="1"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cxnSp>
          <p:nvCxnSpPr>
            <p:cNvPr id="15" name="Straight Connector 14"/>
            <p:cNvCxnSpPr>
              <a:stCxn id="12" idx="1"/>
            </p:cNvCxnSpPr>
            <p:nvPr/>
          </p:nvCxnSpPr>
          <p:spPr>
            <a:xfrm flipH="1">
              <a:off x="4724518" y="1447800"/>
              <a:ext cx="6858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724518" y="1447800"/>
              <a:ext cx="0" cy="1371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724518" y="2819400"/>
              <a:ext cx="30484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087052" y="1447800"/>
              <a:ext cx="6858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772949" y="1447800"/>
              <a:ext cx="0" cy="41116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7772949" y="2408238"/>
              <a:ext cx="0" cy="41116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7517326" y="1871663"/>
              <a:ext cx="533475" cy="533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4422" name="TextBox 29"/>
            <p:cNvSpPr txBox="1">
              <a:spLocks noChangeArrowheads="1"/>
            </p:cNvSpPr>
            <p:nvPr/>
          </p:nvSpPr>
          <p:spPr bwMode="auto">
            <a:xfrm>
              <a:off x="7594122" y="1906434"/>
              <a:ext cx="3674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ym typeface="Symbol" pitchFamily="18" charset="2"/>
                </a:rPr>
                <a:t></a:t>
              </a:r>
              <a:endParaRPr lang="en-US" altLang="en-US" sz="2400" b="1"/>
            </a:p>
          </p:txBody>
        </p:sp>
        <p:cxnSp>
          <p:nvCxnSpPr>
            <p:cNvPr id="34" name="Straight Arrow Connector 33"/>
            <p:cNvCxnSpPr>
              <a:stCxn id="29" idx="6"/>
            </p:cNvCxnSpPr>
            <p:nvPr/>
          </p:nvCxnSpPr>
          <p:spPr>
            <a:xfrm flipV="1">
              <a:off x="8050801" y="2133600"/>
              <a:ext cx="408045" cy="4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424" name="TextBox 34"/>
            <p:cNvSpPr txBox="1">
              <a:spLocks noChangeArrowheads="1"/>
            </p:cNvSpPr>
            <p:nvPr/>
          </p:nvSpPr>
          <p:spPr bwMode="auto">
            <a:xfrm>
              <a:off x="7977837" y="1676400"/>
              <a:ext cx="6254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 New Roman" pitchFamily="18" charset="0"/>
                  <a:cs typeface="Times New Roman" pitchFamily="18" charset="0"/>
                </a:rPr>
                <a:t>Y(t)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3962411" y="2057400"/>
              <a:ext cx="7621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426" name="TextBox 37"/>
            <p:cNvSpPr txBox="1">
              <a:spLocks noChangeArrowheads="1"/>
            </p:cNvSpPr>
            <p:nvPr/>
          </p:nvSpPr>
          <p:spPr bwMode="auto">
            <a:xfrm>
              <a:off x="3886200" y="1600200"/>
              <a:ext cx="6254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 New Roman" pitchFamily="18" charset="0"/>
                  <a:cs typeface="Times New Roman" pitchFamily="18" charset="0"/>
                </a:rPr>
                <a:t>X(t)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062413" y="2743200"/>
            <a:ext cx="433387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144389" name="Group 83"/>
          <p:cNvGrpSpPr>
            <a:grpSpLocks/>
          </p:cNvGrpSpPr>
          <p:nvPr/>
        </p:nvGrpSpPr>
        <p:grpSpPr bwMode="auto">
          <a:xfrm>
            <a:off x="3429000" y="4462463"/>
            <a:ext cx="4614863" cy="1774825"/>
            <a:chOff x="3429000" y="4462730"/>
            <a:chExt cx="4614514" cy="1774002"/>
          </a:xfrm>
        </p:grpSpPr>
        <p:sp>
          <p:nvSpPr>
            <p:cNvPr id="44" name="Rectangle 43"/>
            <p:cNvSpPr/>
            <p:nvPr/>
          </p:nvSpPr>
          <p:spPr>
            <a:xfrm>
              <a:off x="6476769" y="4496052"/>
              <a:ext cx="380971" cy="53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5638633" y="4648381"/>
              <a:ext cx="19048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4392" name="Picture 48" descr="Untitle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3" t="57777" r="57500" b="22963"/>
            <a:stretch>
              <a:fillRect/>
            </a:stretch>
          </p:blipFill>
          <p:spPr bwMode="auto">
            <a:xfrm>
              <a:off x="6553200" y="4876800"/>
              <a:ext cx="38100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6773610" y="4648381"/>
              <a:ext cx="0" cy="2284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773610" y="5867016"/>
              <a:ext cx="0" cy="2284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962360" y="6095510"/>
              <a:ext cx="36573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238712" y="4648381"/>
              <a:ext cx="0" cy="6093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238712" y="5410028"/>
              <a:ext cx="0" cy="6854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398" name="Group 63"/>
            <p:cNvGrpSpPr>
              <a:grpSpLocks/>
            </p:cNvGrpSpPr>
            <p:nvPr/>
          </p:nvGrpSpPr>
          <p:grpSpPr bwMode="auto">
            <a:xfrm>
              <a:off x="7043470" y="5257800"/>
              <a:ext cx="398252" cy="152400"/>
              <a:chOff x="7043470" y="5257800"/>
              <a:chExt cx="398252" cy="1524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7043465" y="5257698"/>
                <a:ext cx="38097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7060926" y="5410027"/>
                <a:ext cx="38097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399" name="Group 67"/>
            <p:cNvGrpSpPr>
              <a:grpSpLocks/>
            </p:cNvGrpSpPr>
            <p:nvPr/>
          </p:nvGrpSpPr>
          <p:grpSpPr bwMode="auto">
            <a:xfrm>
              <a:off x="5486400" y="4471357"/>
              <a:ext cx="152400" cy="381000"/>
              <a:chOff x="5486400" y="4471357"/>
              <a:chExt cx="152400" cy="38100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 rot="16200000">
                <a:off x="5295039" y="4661868"/>
                <a:ext cx="38241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16200000">
                <a:off x="5447427" y="4661868"/>
                <a:ext cx="38241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4400" name="Picture 68" descr="Untitle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3" t="57777" r="57500" b="22963"/>
            <a:stretch>
              <a:fillRect/>
            </a:stretch>
          </p:blipFill>
          <p:spPr bwMode="auto">
            <a:xfrm rot="-5400000">
              <a:off x="4537496" y="4199626"/>
              <a:ext cx="38100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3" name="Straight Connector 72"/>
            <p:cNvCxnSpPr/>
            <p:nvPr/>
          </p:nvCxnSpPr>
          <p:spPr>
            <a:xfrm>
              <a:off x="5181467" y="4648381"/>
              <a:ext cx="3047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962360" y="4648381"/>
              <a:ext cx="3047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962360" y="4648381"/>
              <a:ext cx="0" cy="14471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3809971" y="5181534"/>
              <a:ext cx="304777" cy="3046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~</a:t>
              </a:r>
            </a:p>
          </p:txBody>
        </p:sp>
        <p:sp>
          <p:nvSpPr>
            <p:cNvPr id="144405" name="TextBox 79"/>
            <p:cNvSpPr txBox="1">
              <a:spLocks noChangeArrowheads="1"/>
            </p:cNvSpPr>
            <p:nvPr/>
          </p:nvSpPr>
          <p:spPr bwMode="auto">
            <a:xfrm>
              <a:off x="3429000" y="5100935"/>
              <a:ext cx="42351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en-US" sz="2400" baseline="-25000"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sp>
          <p:nvSpPr>
            <p:cNvPr id="144406" name="TextBox 80"/>
            <p:cNvSpPr txBox="1">
              <a:spLocks noChangeArrowheads="1"/>
            </p:cNvSpPr>
            <p:nvPr/>
          </p:nvSpPr>
          <p:spPr bwMode="auto">
            <a:xfrm>
              <a:off x="7620000" y="5105400"/>
              <a:ext cx="42351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en-US" sz="2400" baseline="-25000"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144407" name="TextBox 81"/>
            <p:cNvSpPr txBox="1">
              <a:spLocks noChangeArrowheads="1"/>
            </p:cNvSpPr>
            <p:nvPr/>
          </p:nvSpPr>
          <p:spPr bwMode="auto">
            <a:xfrm>
              <a:off x="7559618" y="4462730"/>
              <a:ext cx="3193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+</a:t>
              </a:r>
            </a:p>
          </p:txBody>
        </p:sp>
        <p:sp>
          <p:nvSpPr>
            <p:cNvPr id="144408" name="TextBox 82"/>
            <p:cNvSpPr txBox="1">
              <a:spLocks noChangeArrowheads="1"/>
            </p:cNvSpPr>
            <p:nvPr/>
          </p:nvSpPr>
          <p:spPr bwMode="auto">
            <a:xfrm>
              <a:off x="7696200" y="5867400"/>
              <a:ext cx="2616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-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2910</TotalTime>
  <Words>1869</Words>
  <Application>Microsoft Office PowerPoint</Application>
  <PresentationFormat>On-screen Show (4:3)</PresentationFormat>
  <Paragraphs>320</Paragraphs>
  <Slides>94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Default Design</vt:lpstr>
      <vt:lpstr>Equation</vt:lpstr>
      <vt:lpstr>References</vt:lpstr>
      <vt:lpstr>BJT: Bipolar Junction Transistor</vt:lpstr>
      <vt:lpstr>PowerPoint Presentation</vt:lpstr>
      <vt:lpstr>Cross Section of Integrated Circuit  npn Transistor</vt:lpstr>
      <vt:lpstr>Modes of Operation</vt:lpstr>
      <vt:lpstr>npn BJT in Forward-Active</vt:lpstr>
      <vt:lpstr>Understanding the current flow in npn transistor</vt:lpstr>
      <vt:lpstr>PowerPoint Presentation</vt:lpstr>
      <vt:lpstr>Electrons and Holes in pnp BJT</vt:lpstr>
      <vt:lpstr>PowerPoint Presentation</vt:lpstr>
      <vt:lpstr>PowerPoint Presentation</vt:lpstr>
      <vt:lpstr>Circuit Symbols and Current Conventions </vt:lpstr>
      <vt:lpstr>Common emitter current gain</vt:lpstr>
      <vt:lpstr>Current Relationships</vt:lpstr>
      <vt:lpstr>Common-Emitter Configurations</vt:lpstr>
      <vt:lpstr>Common-Base Configuration</vt:lpstr>
      <vt:lpstr>Current-Voltage Characteristics of a Common-Base Circuit</vt:lpstr>
      <vt:lpstr>Current-Voltage Characteristics of a Common-Emitter Circuit</vt:lpstr>
      <vt:lpstr>PowerPoint Presentation</vt:lpstr>
      <vt:lpstr>Early Voltage/Finite Output Resistance</vt:lpstr>
      <vt:lpstr>DC analysis of transistor circuits</vt:lpstr>
      <vt:lpstr>DC Equivalent Circuit for npn Common Emitter</vt:lpstr>
      <vt:lpstr>PowerPoint Presentation</vt:lpstr>
      <vt:lpstr>DC Equivalent Circuit for pnp Common Emitter</vt:lpstr>
      <vt:lpstr>Load Line</vt:lpstr>
      <vt:lpstr>Saturation mode</vt:lpstr>
      <vt:lpstr>PowerPoint Presentation</vt:lpstr>
      <vt:lpstr>PowerPoint Presentation</vt:lpstr>
      <vt:lpstr>Problem-Solving Technique: Bipolar DC Analysis</vt:lpstr>
      <vt:lpstr>Voltage Transfer Characteristic for npn Circuit</vt:lpstr>
      <vt:lpstr>Voltage Transfer Characteristic for pnp Circuit</vt:lpstr>
      <vt:lpstr> BJT Biasing</vt:lpstr>
      <vt:lpstr>Single Base Resistor Biasing</vt:lpstr>
      <vt:lpstr>PowerPoint Presentation</vt:lpstr>
      <vt:lpstr>Common Emitter with Voltage Divider Biasing and Emitter Resistor</vt:lpstr>
      <vt:lpstr>PowerPoint Presentation</vt:lpstr>
      <vt:lpstr>PowerPoint Presentation</vt:lpstr>
      <vt:lpstr>PowerPoint Presentation</vt:lpstr>
      <vt:lpstr>BJT Amplifier</vt:lpstr>
      <vt:lpstr>Bipolar linear amplifier</vt:lpstr>
      <vt:lpstr>Common Emitter with Time-Varying Input</vt:lpstr>
      <vt:lpstr>IB versus VBE  Characteristic</vt:lpstr>
      <vt:lpstr>PowerPoint Presentation</vt:lpstr>
      <vt:lpstr>ac Equivalent Circuit for Common Emitter</vt:lpstr>
      <vt:lpstr>Small-Signal Hybrid p Model for npn BJT </vt:lpstr>
      <vt:lpstr>Small-Signal Equivalent Circuit Using Common-Emitter Current Gain</vt:lpstr>
      <vt:lpstr>Small-Signal Equivalent Circuit for npn Common Emitter circuit-voltage gain</vt:lpstr>
      <vt:lpstr>Problem-Solving Technique: BJT AC Analysis</vt:lpstr>
      <vt:lpstr>PowerPoint Presentation</vt:lpstr>
      <vt:lpstr>Hybrid p Model for npn with Early Effect</vt:lpstr>
      <vt:lpstr>Hybrid p Model for pnp with Early Effect</vt:lpstr>
      <vt:lpstr>BJT Amplifier configurations</vt:lpstr>
      <vt:lpstr>4 Equivalent 2-port Networks</vt:lpstr>
      <vt:lpstr>PowerPoint Presentation</vt:lpstr>
      <vt:lpstr>Common Emitter with Voltage-Divider Bias and a Coupling Capacitor</vt:lpstr>
      <vt:lpstr>Small-Signal Equivalent Circuit – Coupling Capacitor Assumed a Short</vt:lpstr>
      <vt:lpstr>npn Common Emitter with Emitter Resistor</vt:lpstr>
      <vt:lpstr>Small-Signal Equivalent Circuit: Common Emitter with RE</vt:lpstr>
      <vt:lpstr>RE and Emitter Bypass Capacitor</vt:lpstr>
      <vt:lpstr>Field Effect Transistors (FET)</vt:lpstr>
      <vt:lpstr>MOSFET</vt:lpstr>
      <vt:lpstr>p-type</vt:lpstr>
      <vt:lpstr>n-type</vt:lpstr>
      <vt:lpstr>n-channel enhancement mode MOSFET</vt:lpstr>
      <vt:lpstr>Basic transistor operation</vt:lpstr>
      <vt:lpstr>PowerPoint Presentation</vt:lpstr>
      <vt:lpstr>PowerPoint Presentation</vt:lpstr>
      <vt:lpstr>PowerPoint Presentation</vt:lpstr>
      <vt:lpstr>PowerPoint Presentation</vt:lpstr>
      <vt:lpstr>PMOS </vt:lpstr>
      <vt:lpstr>PowerPoint Presentation</vt:lpstr>
      <vt:lpstr>PowerPoint Presentation</vt:lpstr>
      <vt:lpstr>NMOS Common-Source Circuit</vt:lpstr>
      <vt:lpstr>NMOS Transistor Small-Signal Parameters</vt:lpstr>
      <vt:lpstr>Simple NMOS Small-Signal Equivalent Circuit</vt:lpstr>
      <vt:lpstr>NMOS Common-Source Circuit</vt:lpstr>
      <vt:lpstr>Problem-Solving Technique: MOSFET AC Analysis</vt:lpstr>
      <vt:lpstr>PowerPoint Presentation</vt:lpstr>
      <vt:lpstr>Common-Source Configuration</vt:lpstr>
      <vt:lpstr>Small-Signal Equivalent Circuit</vt:lpstr>
      <vt:lpstr>DC Load Line</vt:lpstr>
      <vt:lpstr>Example</vt:lpstr>
      <vt:lpstr>Common-Source Amplifier with Source Resistor</vt:lpstr>
      <vt:lpstr>Small-Signal Equivalent Circuit for Common-Source with Source Resistor</vt:lpstr>
      <vt:lpstr>Common-Source Amplifier with Bypass Capacitor</vt:lpstr>
      <vt:lpstr>PowerPoint Presentation</vt:lpstr>
      <vt:lpstr>Op-Amp</vt:lpstr>
      <vt:lpstr>Op-Amp</vt:lpstr>
      <vt:lpstr>Small-Signal Equivalent Circuit: MOSFET with Input and Output Feedback</vt:lpstr>
      <vt:lpstr>Equivalent Circuit of Op-Amp</vt:lpstr>
      <vt:lpstr>Inverting Op-Amp</vt:lpstr>
      <vt:lpstr>Inverting Op-Amp with T-Network</vt:lpstr>
      <vt:lpstr>Inverting Op-Amp with Finite Differential-Mode Gain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</dc:creator>
  <cp:lastModifiedBy>SKV</cp:lastModifiedBy>
  <cp:revision>116</cp:revision>
  <cp:lastPrinted>1601-01-01T00:00:00Z</cp:lastPrinted>
  <dcterms:created xsi:type="dcterms:W3CDTF">2012-01-02T10:02:37Z</dcterms:created>
  <dcterms:modified xsi:type="dcterms:W3CDTF">2018-03-05T03:28:53Z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